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1"/>
  </p:notesMasterIdLst>
  <p:sldIdLst>
    <p:sldId id="256"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ri Grant" initials="" lastIdx="1" clrIdx="0"/>
  <p:cmAuthor id="1" name="Jori Grant" initials="JG" lastIdx="1" clrIdx="1">
    <p:extLst>
      <p:ext uri="{19B8F6BF-5375-455C-9EA6-DF929625EA0E}">
        <p15:presenceInfo xmlns:p15="http://schemas.microsoft.com/office/powerpoint/2012/main" userId="979edb38-144c-4d9c-8d09-e3dab0207a56" providerId="Windows Live"/>
      </p:ext>
    </p:extLst>
  </p:cmAuthor>
  <p:cmAuthor id="2" name="Julianne Peeling" initials="JP" lastIdx="8" clrIdx="2">
    <p:extLst>
      <p:ext uri="{19B8F6BF-5375-455C-9EA6-DF929625EA0E}">
        <p15:presenceInfo xmlns:p15="http://schemas.microsoft.com/office/powerpoint/2012/main" userId="b21fb461-9ad5-451f-b970-b5fde9ff38cf" providerId="Windows Live"/>
      </p:ext>
    </p:extLst>
  </p:cmAuthor>
  <p:cmAuthor id="3" name="Julianne Peeling" initials="JP [2]" lastIdx="2" clrIdx="3">
    <p:extLst>
      <p:ext uri="{19B8F6BF-5375-455C-9EA6-DF929625EA0E}">
        <p15:presenceInfo xmlns:p15="http://schemas.microsoft.com/office/powerpoint/2012/main" userId="Julianne Peel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607D"/>
    <a:srgbClr val="3F6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9"/>
    <p:restoredTop sz="70173"/>
  </p:normalViewPr>
  <p:slideViewPr>
    <p:cSldViewPr snapToGrid="0">
      <p:cViewPr varScale="1">
        <p:scale>
          <a:sx n="120" d="100"/>
          <a:sy n="120" d="100"/>
        </p:scale>
        <p:origin x="1840" y="16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55" d="100"/>
          <a:sy n="155" d="100"/>
        </p:scale>
        <p:origin x="68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comments/comment1.xml><?xml version="1.0" encoding="utf-8"?>
<p:cmLst xmlns:a="http://schemas.openxmlformats.org/drawingml/2006/main" xmlns:r="http://schemas.openxmlformats.org/officeDocument/2006/relationships" xmlns:p="http://schemas.openxmlformats.org/presentationml/2006/main">
  <p:cm authorId="3" dt="2018-10-03T13:03:13.898" idx="1">
    <p:pos x="10" y="10"/>
    <p:text>In the presenter notes, please add WHEN temperatures are projected to increase between 1 and 12 degrees Fahrenheit.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Welcome</a:t>
            </a:r>
            <a:r>
              <a:rPr lang="en" sz="1200" dirty="0">
                <a:latin typeface="Calibri"/>
                <a:ea typeface="Calibri"/>
                <a:cs typeface="Calibri"/>
                <a:sym typeface="Calibri"/>
              </a:rPr>
              <a:t> and </a:t>
            </a:r>
            <a:r>
              <a:rPr lang="en" sz="1200" b="1" dirty="0">
                <a:latin typeface="Calibri"/>
                <a:ea typeface="Calibri"/>
                <a:cs typeface="Calibri"/>
                <a:sym typeface="Calibri"/>
              </a:rPr>
              <a:t>thank you </a:t>
            </a:r>
            <a:r>
              <a:rPr lang="en" sz="1200" dirty="0">
                <a:latin typeface="Calibri"/>
                <a:ea typeface="Calibri"/>
                <a:cs typeface="Calibri"/>
                <a:sym typeface="Calibri"/>
              </a:rPr>
              <a:t>for attending this Tribal Community Gathering and Talking Circle.</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I hope you will find this is an </a:t>
            </a:r>
            <a:r>
              <a:rPr lang="en" sz="1200" b="1" dirty="0">
                <a:latin typeface="Calibri"/>
                <a:ea typeface="Calibri"/>
                <a:cs typeface="Calibri"/>
                <a:sym typeface="Calibri"/>
              </a:rPr>
              <a:t>opportunity to learn more about climate change </a:t>
            </a:r>
            <a:r>
              <a:rPr lang="en" sz="1200" dirty="0">
                <a:latin typeface="Calibri"/>
                <a:ea typeface="Calibri"/>
                <a:cs typeface="Calibri"/>
                <a:sym typeface="Calibri"/>
              </a:rPr>
              <a:t>and to contribute your own knowledge and experience with us.</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Our goal for today is to have a </a:t>
            </a:r>
            <a:r>
              <a:rPr lang="en" sz="1200" b="1" dirty="0">
                <a:latin typeface="Calibri"/>
                <a:ea typeface="Calibri"/>
                <a:cs typeface="Calibri"/>
                <a:sym typeface="Calibri"/>
              </a:rPr>
              <a:t>conversation about the climate concerns and needs of your community</a:t>
            </a:r>
            <a:r>
              <a:rPr lang="en" sz="1200" dirty="0">
                <a:latin typeface="Calibri"/>
                <a:ea typeface="Calibri"/>
                <a:cs typeface="Calibri"/>
                <a:sym typeface="Calibri"/>
              </a:rPr>
              <a:t>.</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But first, I’d like to thank those who have made today possible and quickly provide you with an </a:t>
            </a:r>
            <a:r>
              <a:rPr lang="en" sz="1200" b="1" dirty="0">
                <a:latin typeface="Calibri"/>
                <a:ea typeface="Calibri"/>
                <a:cs typeface="Calibri"/>
                <a:sym typeface="Calibri"/>
              </a:rPr>
              <a:t>understanding of climate change and adaptation</a:t>
            </a:r>
            <a:r>
              <a:rPr lang="en" sz="1200" dirty="0">
                <a:latin typeface="Calibri"/>
                <a:ea typeface="Calibri"/>
                <a:cs typeface="Calibri"/>
                <a:sym typeface="Calibri"/>
              </a:rPr>
              <a:t>.</a:t>
            </a:r>
            <a:endParaRPr sz="1200" dirty="0">
              <a:latin typeface="Calibri"/>
              <a:ea typeface="Calibri"/>
              <a:cs typeface="Calibri"/>
              <a:sym typeface="Calibri"/>
            </a:endParaRPr>
          </a:p>
          <a:p>
            <a:pPr marL="0" lvl="0" indent="0">
              <a:spcBef>
                <a:spcPts val="0"/>
              </a:spcBef>
              <a:spcAft>
                <a:spcPts val="0"/>
              </a:spcAft>
              <a:buNone/>
            </a:pPr>
            <a:endParaRPr dirty="0"/>
          </a:p>
          <a:p>
            <a:pPr marL="0" lvl="0" indent="0">
              <a:spcBef>
                <a:spcPts val="0"/>
              </a:spcBef>
              <a:spcAft>
                <a:spcPts val="0"/>
              </a:spcAft>
              <a:buNone/>
            </a:pPr>
            <a:r>
              <a:rPr lang="en" sz="1050" dirty="0">
                <a:solidFill>
                  <a:srgbClr val="111111"/>
                </a:solidFill>
                <a:latin typeface="Roboto"/>
                <a:ea typeface="Roboto"/>
                <a:cs typeface="Roboto"/>
                <a:sym typeface="Roboto"/>
              </a:rPr>
              <a:t>Citation:</a:t>
            </a:r>
          </a:p>
          <a:p>
            <a:pPr marL="0" lvl="0" indent="0">
              <a:spcBef>
                <a:spcPts val="0"/>
              </a:spcBef>
              <a:spcAft>
                <a:spcPts val="0"/>
              </a:spcAft>
              <a:buNone/>
            </a:pPr>
            <a:endParaRPr sz="1050" dirty="0">
              <a:solidFill>
                <a:srgbClr val="111111"/>
              </a:solidFill>
              <a:latin typeface="Roboto"/>
              <a:ea typeface="Roboto"/>
              <a:cs typeface="Roboto"/>
              <a:sym typeface="Roboto"/>
            </a:endParaRPr>
          </a:p>
          <a:p>
            <a:pPr marL="0" lvl="0" indent="0">
              <a:spcBef>
                <a:spcPts val="0"/>
              </a:spcBef>
              <a:spcAft>
                <a:spcPts val="0"/>
              </a:spcAft>
              <a:buNone/>
            </a:pPr>
            <a:r>
              <a:rPr lang="en" sz="1050" dirty="0">
                <a:solidFill>
                  <a:srgbClr val="111111"/>
                </a:solidFill>
                <a:latin typeface="Roboto"/>
                <a:ea typeface="Roboto"/>
                <a:cs typeface="Roboto"/>
                <a:sym typeface="Roboto"/>
              </a:rPr>
              <a:t>Copyright-free photo by John </a:t>
            </a:r>
            <a:r>
              <a:rPr lang="en" sz="1050" dirty="0" err="1">
                <a:solidFill>
                  <a:srgbClr val="111111"/>
                </a:solidFill>
                <a:latin typeface="Roboto"/>
                <a:ea typeface="Roboto"/>
                <a:cs typeface="Roboto"/>
                <a:sym typeface="Roboto"/>
              </a:rPr>
              <a:t>Salvino</a:t>
            </a:r>
            <a:r>
              <a:rPr lang="en" sz="1050" dirty="0">
                <a:solidFill>
                  <a:srgbClr val="111111"/>
                </a:solidFill>
                <a:latin typeface="Roboto"/>
                <a:ea typeface="Roboto"/>
                <a:cs typeface="Roboto"/>
                <a:sym typeface="Roboto"/>
              </a:rPr>
              <a:t> on </a:t>
            </a:r>
            <a:r>
              <a:rPr lang="en" sz="1050" dirty="0" err="1">
                <a:solidFill>
                  <a:srgbClr val="111111"/>
                </a:solidFill>
                <a:latin typeface="Roboto"/>
                <a:ea typeface="Roboto"/>
                <a:cs typeface="Roboto"/>
                <a:sym typeface="Roboto"/>
              </a:rPr>
              <a:t>Unsplash</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ec5f3099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ec5f3099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t>Gases in the atmosphere are one part of the world that is affected by human-caused climate change, but the oceans are impacted too. </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ocean absorbs most of the heat trapped in the atmosphere.</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More than 90 percent of the energy circulating in the climate system (land, air, and water) from 1971 to 2010 has ended up in the ocean.</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This means ocean temperatures continue to rise, while land temperatures remain at historic highs.</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a:t>
            </a:r>
            <a:r>
              <a:rPr lang="en" sz="1200" b="1" dirty="0">
                <a:latin typeface="Calibri"/>
                <a:ea typeface="Calibri"/>
                <a:cs typeface="Calibri"/>
                <a:sym typeface="Calibri"/>
              </a:rPr>
              <a:t>ocean also absorbs much of the extra carbon dioxide</a:t>
            </a:r>
            <a:r>
              <a:rPr lang="en" sz="1200" dirty="0">
                <a:latin typeface="Calibri"/>
                <a:ea typeface="Calibri"/>
                <a:cs typeface="Calibri"/>
                <a:sym typeface="Calibri"/>
              </a:rPr>
              <a:t>. We used to believe this was a good thing because it meant that it was not being absorbed into the atmosphere. However, the </a:t>
            </a:r>
            <a:r>
              <a:rPr lang="en" sz="1200" b="1" dirty="0">
                <a:latin typeface="Calibri"/>
                <a:ea typeface="Calibri"/>
                <a:cs typeface="Calibri"/>
                <a:sym typeface="Calibri"/>
              </a:rPr>
              <a:t>increase in carbon dioxide in the ocean causes harm for many species </a:t>
            </a:r>
            <a:r>
              <a:rPr lang="en" sz="1200" dirty="0">
                <a:latin typeface="Calibri"/>
                <a:ea typeface="Calibri"/>
                <a:cs typeface="Calibri"/>
                <a:sym typeface="Calibri"/>
              </a:rPr>
              <a:t>living in the ocean through a change in temperature and </a:t>
            </a:r>
            <a:r>
              <a:rPr lang="en" sz="1200" dirty="0" err="1">
                <a:latin typeface="Calibri"/>
                <a:ea typeface="Calibri"/>
                <a:cs typeface="Calibri"/>
                <a:sym typeface="Calibri"/>
              </a:rPr>
              <a:t>pH.</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Citation:</a:t>
            </a: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US" sz="1200" dirty="0">
                <a:latin typeface="Calibri"/>
                <a:ea typeface="Calibri"/>
                <a:cs typeface="Calibri"/>
                <a:sym typeface="Calibri"/>
              </a:rPr>
              <a:t>IPCC. (2014). Climate change 2014: Synthesis report. In L.A. Meyer &amp; R.K. Pachauri (Eds.), </a:t>
            </a:r>
            <a:r>
              <a:rPr lang="en-US" sz="1200" i="1" dirty="0">
                <a:latin typeface="Calibri"/>
                <a:ea typeface="Calibri"/>
                <a:cs typeface="Calibri"/>
                <a:sym typeface="Calibri"/>
              </a:rPr>
              <a:t>Contribution of working groups I, II and III to the fifth assessment report of the Intergovernmental Panel on Climate Change. </a:t>
            </a:r>
            <a:r>
              <a:rPr lang="en-US" sz="1200" dirty="0">
                <a:latin typeface="Calibri"/>
                <a:ea typeface="Calibri"/>
                <a:cs typeface="Calibri"/>
                <a:sym typeface="Calibri"/>
              </a:rPr>
              <a:t>Geneva, Switzerland: IPCC.</a:t>
            </a:r>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ec5f3099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ec5f3099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Here is another graph. This one shows the combined temperatures of land and oceans.  The black, blue, and orange lines show temperatures collected by different groups in different data sets. All of them reflect the same changes.</a:t>
            </a:r>
            <a:endParaRPr dirty="0"/>
          </a:p>
          <a:p>
            <a:pPr marL="457200" lvl="0" indent="-298450" rtl="0">
              <a:spcBef>
                <a:spcPts val="0"/>
              </a:spcBef>
              <a:spcAft>
                <a:spcPts val="0"/>
              </a:spcAft>
              <a:buSzPts val="1100"/>
              <a:buChar char="●"/>
            </a:pPr>
            <a:r>
              <a:rPr lang="en" dirty="0"/>
              <a:t>As you can see, cycles and changes over time are normal, but the overall temperature continues to rise beyond what we would expect to happen naturally.</a:t>
            </a:r>
            <a:endParaRPr dirty="0"/>
          </a:p>
          <a:p>
            <a:pPr marL="0" lvl="0" indent="0" rtl="0">
              <a:spcBef>
                <a:spcPts val="0"/>
              </a:spcBef>
              <a:spcAft>
                <a:spcPts val="0"/>
              </a:spcAft>
              <a:buNone/>
            </a:pPr>
            <a:endParaRPr dirty="0"/>
          </a:p>
          <a:p>
            <a:pPr marL="0" lvl="0" indent="0" rtl="0">
              <a:spcBef>
                <a:spcPts val="0"/>
              </a:spcBef>
              <a:spcAft>
                <a:spcPts val="0"/>
              </a:spcAft>
              <a:buNone/>
            </a:pPr>
            <a:r>
              <a:rPr lang="en" dirty="0"/>
              <a:t>Citation:</a:t>
            </a:r>
          </a:p>
          <a:p>
            <a:pPr marL="0" lvl="0" indent="0" rtl="0">
              <a:spcBef>
                <a:spcPts val="0"/>
              </a:spcBef>
              <a:spcAft>
                <a:spcPts val="0"/>
              </a:spcAft>
              <a:buNone/>
            </a:pPr>
            <a:endParaRPr dirty="0"/>
          </a:p>
          <a:p>
            <a:pPr marL="0" lvl="0" indent="0" rtl="0">
              <a:lnSpc>
                <a:spcPct val="115000"/>
              </a:lnSpc>
              <a:spcBef>
                <a:spcPts val="0"/>
              </a:spcBef>
              <a:spcAft>
                <a:spcPts val="0"/>
              </a:spcAft>
              <a:buNone/>
            </a:pPr>
            <a:r>
              <a:rPr lang="en-US" sz="1100" dirty="0">
                <a:latin typeface="Calibri"/>
                <a:ea typeface="Calibri"/>
                <a:cs typeface="Calibri"/>
                <a:sym typeface="Calibri"/>
              </a:rPr>
              <a:t>IPCC. (2014). Climate change 2014: Synthesis report. In L.A. Meyer &amp; R.K. Pachauri (Eds.), </a:t>
            </a:r>
            <a:r>
              <a:rPr lang="en-US" sz="1100" i="1" dirty="0">
                <a:latin typeface="Calibri"/>
                <a:ea typeface="Calibri"/>
                <a:cs typeface="Calibri"/>
                <a:sym typeface="Calibri"/>
              </a:rPr>
              <a:t>Contribution of working groups I, II and III to the fifth assessment report of the Intergovernmental Panel on Climate Change. </a:t>
            </a:r>
            <a:r>
              <a:rPr lang="en-US" sz="1100" dirty="0">
                <a:latin typeface="Calibri"/>
                <a:ea typeface="Calibri"/>
                <a:cs typeface="Calibri"/>
                <a:sym typeface="Calibri"/>
              </a:rPr>
              <a:t>Geneva, Switzerland: IPCC.</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ec5f3099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ec5f3099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As we continue to produce greenhouse gases, </a:t>
            </a:r>
            <a:r>
              <a:rPr lang="en" sz="1200" b="1" dirty="0">
                <a:latin typeface="Calibri"/>
                <a:ea typeface="Calibri"/>
                <a:cs typeface="Calibri"/>
                <a:sym typeface="Calibri"/>
              </a:rPr>
              <a:t>temperatures are projected to increase between 1 and 12 degrees Fahrenheit.</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These maps were produced by the U.S. Global Research Change Program in a report to advise U.S. regions on how global climate change will impact them locally.</a:t>
            </a: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left two maps show average predictions for the middle of the century (2040 to 2059), and the right two maps show predictions for the end of the century (2050 to 2099).</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top maps also show higher emissions (greenhouse gases), while the bottom maps show lower emissions.</a:t>
            </a:r>
          </a:p>
          <a:p>
            <a:pPr marL="914400" marR="0" lvl="1" indent="-304800" algn="l" defTabSz="914400" rtl="0" eaLnBrk="1" fontAlgn="auto" latinLnBrk="0" hangingPunct="1">
              <a:lnSpc>
                <a:spcPct val="115000"/>
              </a:lnSpc>
              <a:spcBef>
                <a:spcPts val="0"/>
              </a:spcBef>
              <a:spcAft>
                <a:spcPts val="0"/>
              </a:spcAft>
              <a:buClr>
                <a:srgbClr val="000000"/>
              </a:buClr>
              <a:buSzPts val="1200"/>
              <a:buFont typeface="Calibri"/>
              <a:buChar char="○"/>
              <a:tabLst/>
              <a:defRPr/>
            </a:pPr>
            <a:r>
              <a:rPr lang="en-US" sz="1200" dirty="0">
                <a:latin typeface="Calibri"/>
                <a:ea typeface="Calibri"/>
                <a:cs typeface="Calibri"/>
                <a:sym typeface="Calibri"/>
              </a:rPr>
              <a:t>The projected </a:t>
            </a:r>
            <a:r>
              <a:rPr lang="en-US" sz="1200" b="1" dirty="0">
                <a:latin typeface="Calibri"/>
                <a:ea typeface="Calibri"/>
                <a:cs typeface="Calibri"/>
                <a:sym typeface="Calibri"/>
              </a:rPr>
              <a:t>temperature change varies </a:t>
            </a:r>
            <a:r>
              <a:rPr lang="en-US" sz="1200" dirty="0">
                <a:latin typeface="Calibri"/>
                <a:ea typeface="Calibri"/>
                <a:cs typeface="Calibri"/>
                <a:sym typeface="Calibri"/>
              </a:rPr>
              <a:t>depending on how much greenhouse gas we continue to produce, and every region will experience different levels of rising temperatures.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sz="1100" dirty="0">
                <a:latin typeface="Calibri"/>
                <a:ea typeface="Calibri"/>
                <a:cs typeface="Calibri"/>
                <a:sym typeface="Calibri"/>
              </a:rPr>
              <a:t>These projected temperature changes may not seem like a lot, but they can have huge effects on everything from weather patterns to plants, animals, and humans.</a:t>
            </a:r>
          </a:p>
          <a:p>
            <a:pPr marL="0" lvl="0" indent="0" rtl="0">
              <a:spcBef>
                <a:spcPts val="0"/>
              </a:spcBef>
              <a:spcAft>
                <a:spcPts val="0"/>
              </a:spcAft>
              <a:buNone/>
            </a:pPr>
            <a:endParaRPr dirty="0"/>
          </a:p>
          <a:p>
            <a:pPr marL="0" lvl="0" indent="0" rtl="0">
              <a:spcBef>
                <a:spcPts val="0"/>
              </a:spcBef>
              <a:spcAft>
                <a:spcPts val="0"/>
              </a:spcAft>
              <a:buNone/>
            </a:pPr>
            <a:r>
              <a:rPr lang="en" dirty="0"/>
              <a:t>Citation: </a:t>
            </a:r>
          </a:p>
          <a:p>
            <a:pPr marL="0" lvl="0" indent="0"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dirty="0">
                <a:latin typeface="Georgia"/>
                <a:ea typeface="Georgia"/>
                <a:cs typeface="Georgia"/>
                <a:sym typeface="Georgia"/>
              </a:rPr>
              <a:t>Karl, Thomas R., Melillo, Jerry M., &amp; Peterson, Thomas C. (Eds.). (2009). </a:t>
            </a:r>
            <a:r>
              <a:rPr lang="en" sz="1100" i="1" dirty="0">
                <a:latin typeface="Georgia"/>
                <a:ea typeface="Georgia"/>
                <a:cs typeface="Georgia"/>
                <a:sym typeface="Georgia"/>
              </a:rPr>
              <a:t>Global climate change impacts in the United States</a:t>
            </a:r>
            <a:r>
              <a:rPr lang="en" sz="1100" dirty="0">
                <a:latin typeface="Georgia"/>
                <a:ea typeface="Georgia"/>
                <a:cs typeface="Georgia"/>
                <a:sym typeface="Georgia"/>
              </a:rPr>
              <a:t>. Cambridge University Press.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ec5f3099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ec5f3099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t>We have now finished the first part of our presentation on what is causing climate change and how the trends are different from natural cycles we’ve seen in the past.  </a:t>
            </a:r>
            <a:endParaRPr sz="1200" dirty="0"/>
          </a:p>
          <a:p>
            <a:pPr marL="457200" lvl="0" indent="-304800" rtl="0">
              <a:lnSpc>
                <a:spcPct val="115000"/>
              </a:lnSpc>
              <a:spcBef>
                <a:spcPts val="0"/>
              </a:spcBef>
              <a:spcAft>
                <a:spcPts val="0"/>
              </a:spcAft>
              <a:buSzPts val="1200"/>
              <a:buChar char="●"/>
            </a:pPr>
            <a:r>
              <a:rPr lang="en" sz="1200" dirty="0"/>
              <a:t>Now that we know what is causing it, we need to look at the impacts and challenges that come with climate change. </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First, melting arctic ice and decreasing glacier sizes are a direct effect of higher temperatures.</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This map shows the elevation change of Mount Rainier glaciers between 1970 and 2016.</a:t>
            </a:r>
            <a:endParaRPr sz="1200" dirty="0">
              <a:latin typeface="Calibri"/>
              <a:ea typeface="Calibri"/>
              <a:cs typeface="Calibri"/>
              <a:sym typeface="Calibri"/>
            </a:endParaRPr>
          </a:p>
          <a:p>
            <a:pPr marL="1371600" lvl="2"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earlier observations are from United States Geological Survey (USGS) maps, while the recent data use information from satellites. </a:t>
            </a:r>
            <a:endParaRPr sz="1200" dirty="0">
              <a:latin typeface="Calibri"/>
              <a:ea typeface="Calibri"/>
              <a:cs typeface="Calibri"/>
              <a:sym typeface="Calibri"/>
            </a:endParaRPr>
          </a:p>
          <a:p>
            <a:pPr marL="1371600" lvl="2"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In some places, we can see that glacier surface elevations have dropped more than 40 meters (or 130 feet).</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p>
          <a:p>
            <a:pPr marL="0" lvl="0" indent="0" rtl="0">
              <a:lnSpc>
                <a:spcPct val="115000"/>
              </a:lnSpc>
              <a:spcBef>
                <a:spcPts val="0"/>
              </a:spcBef>
              <a:spcAft>
                <a:spcPts val="0"/>
              </a:spcAft>
              <a:buNone/>
            </a:pPr>
            <a:endParaRPr sz="1200" dirty="0"/>
          </a:p>
          <a:p>
            <a:pPr marL="0" lvl="0" indent="0" rtl="0">
              <a:lnSpc>
                <a:spcPct val="115000"/>
              </a:lnSpc>
              <a:spcBef>
                <a:spcPts val="0"/>
              </a:spcBef>
              <a:spcAft>
                <a:spcPts val="0"/>
              </a:spcAft>
              <a:buNone/>
            </a:pPr>
            <a:r>
              <a:rPr lang="en" sz="1200" dirty="0">
                <a:latin typeface="Calibri"/>
                <a:ea typeface="Calibri"/>
                <a:cs typeface="Calibri"/>
                <a:sym typeface="Calibri"/>
              </a:rPr>
              <a:t>Citation:</a:t>
            </a:r>
          </a:p>
          <a:p>
            <a:pPr marL="0" lvl="0" indent="0" rtl="0">
              <a:spcBef>
                <a:spcPts val="0"/>
              </a:spcBef>
              <a:spcAft>
                <a:spcPts val="0"/>
              </a:spcAft>
              <a:buNone/>
            </a:pPr>
            <a:endParaRPr lang="en-US" sz="900" dirty="0">
              <a:solidFill>
                <a:srgbClr val="333333"/>
              </a:solidFill>
            </a:endParaRPr>
          </a:p>
          <a:p>
            <a:pPr marL="457200" lvl="0" indent="-457200" rtl="0">
              <a:spcBef>
                <a:spcPts val="0"/>
              </a:spcBef>
              <a:spcAft>
                <a:spcPts val="0"/>
              </a:spcAft>
              <a:buNone/>
            </a:pPr>
            <a:r>
              <a:rPr lang="en-US" sz="900" dirty="0" err="1">
                <a:solidFill>
                  <a:srgbClr val="333333"/>
                </a:solidFill>
              </a:rPr>
              <a:t>Shean</a:t>
            </a:r>
            <a:r>
              <a:rPr lang="en-US" sz="900" dirty="0">
                <a:solidFill>
                  <a:srgbClr val="333333"/>
                </a:solidFill>
              </a:rPr>
              <a:t>, David (Cartographer). (n.d.). Mount Rainier glacial elevation changes. </a:t>
            </a:r>
            <a:r>
              <a:rPr lang="en" sz="900" dirty="0">
                <a:solidFill>
                  <a:srgbClr val="333333"/>
                </a:solidFill>
              </a:rPr>
              <a:t>Reprinted from Mountain glaciers shrinking across the west. </a:t>
            </a:r>
            <a:r>
              <a:rPr lang="en" sz="900" i="1" dirty="0">
                <a:solidFill>
                  <a:srgbClr val="333333"/>
                </a:solidFill>
              </a:rPr>
              <a:t>UW News</a:t>
            </a:r>
            <a:r>
              <a:rPr lang="en" sz="900" dirty="0">
                <a:solidFill>
                  <a:srgbClr val="333333"/>
                </a:solidFill>
              </a:rPr>
              <a:t>. Retrieved October 20, 2017, from http://</a:t>
            </a:r>
            <a:r>
              <a:rPr lang="en" sz="900" dirty="0" err="1">
                <a:solidFill>
                  <a:srgbClr val="333333"/>
                </a:solidFill>
              </a:rPr>
              <a:t>www.washington.edu</a:t>
            </a:r>
            <a:r>
              <a:rPr lang="en" sz="900" dirty="0">
                <a:solidFill>
                  <a:srgbClr val="333333"/>
                </a:solidFill>
              </a:rPr>
              <a:t>/news/2017/10/20/mountain-glaciers-shrinking-across-the-west/?</a:t>
            </a:r>
            <a:r>
              <a:rPr lang="en" sz="900" dirty="0" err="1">
                <a:solidFill>
                  <a:srgbClr val="333333"/>
                </a:solidFill>
              </a:rPr>
              <a:t>utm_source</a:t>
            </a:r>
            <a:r>
              <a:rPr lang="en" sz="900" dirty="0">
                <a:solidFill>
                  <a:srgbClr val="333333"/>
                </a:solidFill>
              </a:rPr>
              <a:t>=</a:t>
            </a:r>
            <a:r>
              <a:rPr lang="en" sz="900" dirty="0" err="1">
                <a:solidFill>
                  <a:srgbClr val="333333"/>
                </a:solidFill>
              </a:rPr>
              <a:t>UW+News+Subscribers&amp;utm_campaign</a:t>
            </a:r>
            <a:r>
              <a:rPr lang="en" sz="900" dirty="0">
                <a:solidFill>
                  <a:srgbClr val="333333"/>
                </a:solidFill>
              </a:rPr>
              <a:t>=aaf4144c3c-UW_Today_Monday_October_23_2017&amp;utm_medium=</a:t>
            </a:r>
            <a:r>
              <a:rPr lang="en" sz="900" dirty="0" err="1">
                <a:solidFill>
                  <a:srgbClr val="333333"/>
                </a:solidFill>
              </a:rPr>
              <a:t>email&amp;utm_term</a:t>
            </a:r>
            <a:r>
              <a:rPr lang="en" sz="900" dirty="0">
                <a:solidFill>
                  <a:srgbClr val="333333"/>
                </a:solidFill>
              </a:rPr>
              <a:t>=0_0707cbc3f9-aaf4144c3c-308921997 </a:t>
            </a:r>
            <a:endParaRPr sz="900" dirty="0">
              <a:solidFill>
                <a:srgbClr val="333333"/>
              </a:solidFill>
            </a:endParaRPr>
          </a:p>
          <a:p>
            <a:pPr marL="0" lvl="0" indent="0">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ec5f3099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ec5f3099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most recent and obvious </a:t>
            </a:r>
            <a:r>
              <a:rPr lang="en" sz="1200" b="1" dirty="0">
                <a:latin typeface="Calibri"/>
                <a:ea typeface="Calibri"/>
                <a:cs typeface="Calibri"/>
                <a:sym typeface="Calibri"/>
              </a:rPr>
              <a:t>impact of rising temperatures in the Pacific Northwest </a:t>
            </a:r>
            <a:r>
              <a:rPr lang="en" sz="1200" dirty="0">
                <a:latin typeface="Calibri"/>
                <a:ea typeface="Calibri"/>
                <a:cs typeface="Calibri"/>
                <a:sym typeface="Calibri"/>
              </a:rPr>
              <a:t>is the shrinking of the glaciers (Olympics, Mt. Anderson) and the high increase in </a:t>
            </a:r>
            <a:r>
              <a:rPr lang="en" sz="1200" b="1" dirty="0">
                <a:latin typeface="Calibri"/>
                <a:ea typeface="Calibri"/>
                <a:cs typeface="Calibri"/>
                <a:sym typeface="Calibri"/>
              </a:rPr>
              <a:t>melting snow pack.</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This shrinking not only alters the landscape, but also has a</a:t>
            </a:r>
            <a:r>
              <a:rPr lang="en" sz="1200" b="1" dirty="0">
                <a:latin typeface="Calibri"/>
                <a:ea typeface="Calibri"/>
                <a:cs typeface="Calibri"/>
                <a:sym typeface="Calibri"/>
              </a:rPr>
              <a:t> large impact on river flows</a:t>
            </a:r>
            <a:r>
              <a:rPr lang="en" sz="1200" dirty="0">
                <a:latin typeface="Calibri"/>
                <a:ea typeface="Calibri"/>
                <a:cs typeface="Calibri"/>
                <a:sym typeface="Calibri"/>
              </a:rPr>
              <a:t> and temperature.</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Melting glaciers also contribute to rising sea levels but at a much lower rate than other factors contributing to sea level rise.</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two images on the left show comparisons over time of the Anderson Glacier. The red arrows pointing to the exact same locations in both photos show the glacial loss.</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other four images show the loss of the South Cascade Glacier from 1928 to 2003.</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Citations:</a:t>
            </a:r>
          </a:p>
          <a:p>
            <a:pPr marL="0" lvl="0" indent="0" rtl="0">
              <a:lnSpc>
                <a:spcPct val="115000"/>
              </a:lnSpc>
              <a:spcBef>
                <a:spcPts val="0"/>
              </a:spcBef>
              <a:spcAft>
                <a:spcPts val="0"/>
              </a:spcAft>
              <a:buNone/>
            </a:pPr>
            <a:r>
              <a:rPr lang="en" sz="1200" dirty="0">
                <a:latin typeface="Calibri"/>
                <a:ea typeface="Calibri"/>
                <a:cs typeface="Calibri"/>
                <a:sym typeface="Calibri"/>
              </a:rPr>
              <a:t> </a:t>
            </a:r>
            <a:br>
              <a:rPr lang="en" sz="1200" dirty="0">
                <a:latin typeface="Calibri"/>
                <a:ea typeface="Calibri"/>
                <a:cs typeface="Calibri"/>
                <a:sym typeface="Calibri"/>
              </a:rPr>
            </a:br>
            <a:r>
              <a:rPr lang="en" sz="1200" dirty="0">
                <a:latin typeface="Calibri"/>
                <a:ea typeface="Calibri"/>
                <a:cs typeface="Calibri"/>
                <a:sym typeface="Calibri"/>
              </a:rPr>
              <a:t>Retreat of South Cascade Glacier [photographs]. (2016). Retrieved August 13, 2018 from https://</a:t>
            </a:r>
            <a:r>
              <a:rPr lang="en" sz="1200" dirty="0" err="1">
                <a:latin typeface="Calibri"/>
                <a:ea typeface="Calibri"/>
                <a:cs typeface="Calibri"/>
                <a:sym typeface="Calibri"/>
              </a:rPr>
              <a:t>pubs.usgs.gov</a:t>
            </a:r>
            <a:r>
              <a:rPr lang="en" sz="1200" dirty="0">
                <a:latin typeface="Calibri"/>
                <a:ea typeface="Calibri"/>
                <a:cs typeface="Calibri"/>
                <a:sym typeface="Calibri"/>
              </a:rPr>
              <a:t>/fs/2009/3046/</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Adams, B., &amp; Curtis, A. (2018). Comparison of Anderson Glacier [photographs]. Retrieved August 13, 2018 from https://</a:t>
            </a:r>
            <a:r>
              <a:rPr lang="en" sz="1200" dirty="0" err="1">
                <a:latin typeface="Calibri"/>
                <a:ea typeface="Calibri"/>
                <a:cs typeface="Calibri"/>
                <a:sym typeface="Calibri"/>
              </a:rPr>
              <a:t>www.nps.gov</a:t>
            </a:r>
            <a:r>
              <a:rPr lang="en" sz="1200" dirty="0">
                <a:latin typeface="Calibri"/>
                <a:ea typeface="Calibri"/>
                <a:cs typeface="Calibri"/>
                <a:sym typeface="Calibri"/>
              </a:rPr>
              <a:t>/</a:t>
            </a:r>
            <a:r>
              <a:rPr lang="en" sz="1200" dirty="0" err="1">
                <a:latin typeface="Calibri"/>
                <a:ea typeface="Calibri"/>
                <a:cs typeface="Calibri"/>
                <a:sym typeface="Calibri"/>
              </a:rPr>
              <a:t>olym</a:t>
            </a:r>
            <a:r>
              <a:rPr lang="en" sz="1200" dirty="0">
                <a:latin typeface="Calibri"/>
                <a:ea typeface="Calibri"/>
                <a:cs typeface="Calibri"/>
                <a:sym typeface="Calibri"/>
              </a:rPr>
              <a:t>/learn/nature/</a:t>
            </a:r>
            <a:r>
              <a:rPr lang="en" sz="1200" dirty="0" err="1">
                <a:latin typeface="Calibri"/>
                <a:ea typeface="Calibri"/>
                <a:cs typeface="Calibri"/>
                <a:sym typeface="Calibri"/>
              </a:rPr>
              <a:t>glaciers.htm</a:t>
            </a:r>
            <a:r>
              <a:rPr lang="en" sz="1200" dirty="0">
                <a:latin typeface="Calibri"/>
                <a:ea typeface="Calibri"/>
                <a:cs typeface="Calibri"/>
                <a:sym typeface="Calibri"/>
              </a:rPr>
              <a:t> </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ec5f30990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ec5f3099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t>Glaciers are not the only thing affected by climate change.</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Globally, climate change will cause weather extremes, such as floods.</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Rising sea levels and coastal flooding have already been observed in some regions and are expected to become more frequent.</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Some areas will experience an increase in coastal erosion and oceans will continue to become warmer.</a:t>
            </a:r>
            <a:endParaRPr sz="1200" dirty="0">
              <a:latin typeface="Calibri"/>
              <a:ea typeface="Calibri"/>
              <a:cs typeface="Calibri"/>
              <a:sym typeface="Calibri"/>
            </a:endParaRPr>
          </a:p>
          <a:p>
            <a:pPr marL="0" lvl="0" indent="0" rtl="0">
              <a:spcBef>
                <a:spcPts val="0"/>
              </a:spcBef>
              <a:spcAft>
                <a:spcPts val="0"/>
              </a:spcAft>
              <a:buNone/>
            </a:pPr>
            <a:endParaRPr dirty="0"/>
          </a:p>
          <a:p>
            <a:pPr marL="0" lvl="0" indent="0" rtl="0">
              <a:spcBef>
                <a:spcPts val="0"/>
              </a:spcBef>
              <a:spcAft>
                <a:spcPts val="0"/>
              </a:spcAft>
              <a:buNone/>
            </a:pPr>
            <a:endParaRPr dirty="0"/>
          </a:p>
          <a:p>
            <a:pPr marL="0" lvl="0" indent="0" rtl="0">
              <a:spcBef>
                <a:spcPts val="0"/>
              </a:spcBef>
              <a:spcAft>
                <a:spcPts val="0"/>
              </a:spcAft>
              <a:buNone/>
            </a:pPr>
            <a:r>
              <a:rPr lang="en" dirty="0"/>
              <a:t>Citation:</a:t>
            </a:r>
          </a:p>
          <a:p>
            <a:pPr marL="0" lvl="0" indent="0" rtl="0">
              <a:spcBef>
                <a:spcPts val="0"/>
              </a:spcBef>
              <a:spcAft>
                <a:spcPts val="0"/>
              </a:spcAft>
              <a:buNone/>
            </a:pPr>
            <a:r>
              <a:rPr lang="en" dirty="0"/>
              <a:t>		</a:t>
            </a:r>
            <a:endParaRPr dirty="0"/>
          </a:p>
          <a:p>
            <a:pPr marL="0" lvl="0" indent="0" rtl="0">
              <a:spcBef>
                <a:spcPts val="0"/>
              </a:spcBef>
              <a:spcAft>
                <a:spcPts val="0"/>
              </a:spcAft>
              <a:buNone/>
            </a:pPr>
            <a:r>
              <a:rPr lang="en" sz="1000" dirty="0">
                <a:latin typeface="Calibri"/>
                <a:ea typeface="Calibri"/>
                <a:cs typeface="Calibri"/>
                <a:sym typeface="Calibri"/>
              </a:rPr>
              <a:t>Puyallup Tribe of Indians. (2016). </a:t>
            </a:r>
            <a:r>
              <a:rPr lang="en" sz="1000" i="1" dirty="0">
                <a:latin typeface="Calibri"/>
                <a:ea typeface="Calibri"/>
                <a:cs typeface="Calibri"/>
                <a:sym typeface="Calibri"/>
              </a:rPr>
              <a:t>Climate change impact assessment and adaptation options</a:t>
            </a:r>
            <a:r>
              <a:rPr lang="en" sz="1000" dirty="0">
                <a:latin typeface="Calibri"/>
                <a:ea typeface="Calibri"/>
                <a:cs typeface="Calibri"/>
                <a:sym typeface="Calibri"/>
              </a:rPr>
              <a:t>. A collaboration of the Puyallup Tribe of Indians and Cascadia Consulting Group.</a:t>
            </a:r>
            <a:r>
              <a:rPr lang="en" dirty="0"/>
              <a:t>		</a:t>
            </a:r>
            <a:endParaRPr dirty="0"/>
          </a:p>
          <a:p>
            <a:pPr marL="0" lvl="0" indent="0" rtl="0">
              <a:spcBef>
                <a:spcPts val="0"/>
              </a:spcBef>
              <a:spcAft>
                <a:spcPts val="0"/>
              </a:spcAft>
              <a:buNone/>
            </a:pPr>
            <a:r>
              <a:rPr lang="en" dirty="0"/>
              <a:t>		</a:t>
            </a:r>
            <a:endParaRPr dirty="0"/>
          </a:p>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ec5f3099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ec5f3099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SzPts val="1200"/>
              <a:buFont typeface="Georgia"/>
              <a:buChar char="●"/>
            </a:pPr>
            <a:r>
              <a:rPr lang="en" sz="1200" dirty="0">
                <a:latin typeface="Georgia"/>
                <a:ea typeface="Georgia"/>
                <a:cs typeface="Georgia"/>
                <a:sym typeface="Georgia"/>
              </a:rPr>
              <a:t>Those warmer waters – along with rising seas, coastal droughts, and ocean acidification – are already putting animals, plants, and people at risk.</a:t>
            </a:r>
            <a:endParaRPr sz="1200" dirty="0">
              <a:latin typeface="Georgia"/>
              <a:ea typeface="Georgia"/>
              <a:cs typeface="Georgia"/>
              <a:sym typeface="Georgia"/>
            </a:endParaRPr>
          </a:p>
          <a:p>
            <a:pPr marL="457200" lvl="0" indent="-304800" rtl="0">
              <a:lnSpc>
                <a:spcPct val="115000"/>
              </a:lnSpc>
              <a:spcBef>
                <a:spcPts val="0"/>
              </a:spcBef>
              <a:spcAft>
                <a:spcPts val="0"/>
              </a:spcAft>
              <a:buSzPts val="1200"/>
              <a:buFont typeface="Georgia"/>
              <a:buChar char="●"/>
            </a:pPr>
            <a:r>
              <a:rPr lang="en" sz="1200" dirty="0">
                <a:latin typeface="Georgia"/>
                <a:ea typeface="Georgia"/>
                <a:cs typeface="Georgia"/>
                <a:sym typeface="Georgia"/>
              </a:rPr>
              <a:t>According to NASA and the National Oceanic and Atmospheric Administration (NOAA), 2017 was the third-hottest year globally, with 2015 being the second-hottest year and 2016 being the hottest year.</a:t>
            </a:r>
            <a:endParaRPr sz="1200" dirty="0">
              <a:latin typeface="Georgia"/>
              <a:ea typeface="Georgia"/>
              <a:cs typeface="Georgia"/>
              <a:sym typeface="Georgia"/>
            </a:endParaRPr>
          </a:p>
          <a:p>
            <a:pPr marL="457200" lvl="0" indent="0" rtl="0">
              <a:lnSpc>
                <a:spcPct val="115000"/>
              </a:lnSpc>
              <a:spcBef>
                <a:spcPts val="0"/>
              </a:spcBef>
              <a:spcAft>
                <a:spcPts val="0"/>
              </a:spcAft>
              <a:buNone/>
            </a:pPr>
            <a:endParaRPr sz="1200" dirty="0">
              <a:latin typeface="Georgia"/>
              <a:ea typeface="Georgia"/>
              <a:cs typeface="Georgia"/>
              <a:sym typeface="Georgia"/>
            </a:endParaRPr>
          </a:p>
          <a:p>
            <a:pPr marL="0" lvl="0" indent="0" rtl="0">
              <a:spcBef>
                <a:spcPts val="0"/>
              </a:spcBef>
              <a:spcAft>
                <a:spcPts val="0"/>
              </a:spcAft>
              <a:buNone/>
            </a:pPr>
            <a:r>
              <a:rPr lang="en" dirty="0">
                <a:latin typeface="Georgia"/>
                <a:ea typeface="Georgia"/>
                <a:cs typeface="Georgia"/>
                <a:sym typeface="Georgia"/>
              </a:rPr>
              <a:t>Citation:</a:t>
            </a:r>
          </a:p>
          <a:p>
            <a:pPr marL="0" lvl="0" indent="0" rtl="0">
              <a:spcBef>
                <a:spcPts val="0"/>
              </a:spcBef>
              <a:spcAft>
                <a:spcPts val="0"/>
              </a:spcAft>
              <a:buNone/>
            </a:pPr>
            <a:endParaRPr dirty="0">
              <a:latin typeface="Georgia"/>
              <a:ea typeface="Georgia"/>
              <a:cs typeface="Georgia"/>
              <a:sym typeface="Georgia"/>
            </a:endParaRPr>
          </a:p>
          <a:p>
            <a:pPr marL="0" lvl="0" indent="0" rtl="0">
              <a:lnSpc>
                <a:spcPct val="92188"/>
              </a:lnSpc>
              <a:spcBef>
                <a:spcPts val="0"/>
              </a:spcBef>
              <a:spcAft>
                <a:spcPts val="0"/>
              </a:spcAft>
              <a:buNone/>
            </a:pPr>
            <a:r>
              <a:rPr lang="en" sz="1200" dirty="0">
                <a:latin typeface="Georgia"/>
                <a:ea typeface="Georgia"/>
                <a:cs typeface="Georgia"/>
                <a:sym typeface="Georgia"/>
              </a:rPr>
              <a:t>NOAA: 2017 was 3rd warmest year on record for the globe. (2018, January). </a:t>
            </a:r>
            <a:r>
              <a:rPr lang="en" sz="1200" i="1" dirty="0">
                <a:latin typeface="Georgia"/>
                <a:ea typeface="Georgia"/>
                <a:cs typeface="Georgia"/>
                <a:sym typeface="Georgia"/>
              </a:rPr>
              <a:t>NOAA. </a:t>
            </a:r>
            <a:r>
              <a:rPr lang="en" sz="1200" dirty="0">
                <a:latin typeface="Georgia"/>
                <a:ea typeface="Georgia"/>
                <a:cs typeface="Georgia"/>
                <a:sym typeface="Georgia"/>
              </a:rPr>
              <a:t>Retrieved August 13, 2018 from http://</a:t>
            </a:r>
            <a:r>
              <a:rPr lang="en" sz="1200" dirty="0" err="1">
                <a:latin typeface="Georgia"/>
                <a:ea typeface="Georgia"/>
                <a:cs typeface="Georgia"/>
                <a:sym typeface="Georgia"/>
              </a:rPr>
              <a:t>www.noaa.gov</a:t>
            </a:r>
            <a:r>
              <a:rPr lang="en" sz="1200" dirty="0">
                <a:latin typeface="Georgia"/>
                <a:ea typeface="Georgia"/>
                <a:cs typeface="Georgia"/>
                <a:sym typeface="Georgia"/>
              </a:rPr>
              <a:t>/news/noaa-2017-was-3rd-warmest-year-on-record-for-globe </a:t>
            </a:r>
            <a:endParaRPr sz="1200" dirty="0">
              <a:latin typeface="Georgia"/>
              <a:ea typeface="Georgia"/>
              <a:cs typeface="Georgia"/>
              <a:sym typeface="Georgia"/>
            </a:endParaRPr>
          </a:p>
          <a:p>
            <a:pPr marL="0" lvl="0" indent="0">
              <a:spcBef>
                <a:spcPts val="0"/>
              </a:spcBef>
              <a:spcAft>
                <a:spcPts val="0"/>
              </a:spcAft>
              <a:buNone/>
            </a:pPr>
            <a:endParaRPr dirty="0">
              <a:latin typeface="Georgia"/>
              <a:ea typeface="Georgia"/>
              <a:cs typeface="Georgia"/>
              <a:sym typeface="Georgi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c5f3099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ec5f3099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latin typeface="Calibri"/>
                <a:ea typeface="Calibri"/>
                <a:cs typeface="Calibri"/>
                <a:sym typeface="Calibri"/>
              </a:rPr>
              <a:t>Additionally, extreme heat will lead to increased frequency and severity of wildfires and drought.</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As a result of fires, drought, flooding, and diseases, Mother Earth will experience an increase in habitat loss.</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Adaptations can be made though</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Open space around structures,</a:t>
            </a: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Restoration of lands, as fires are more catastrophic and longer lasting than historic fires,</a:t>
            </a: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Attention to ecosystems</a:t>
            </a:r>
            <a:r>
              <a:rPr lang="en" sz="1200" dirty="0">
                <a:latin typeface="Calibri"/>
                <a:ea typeface="Calibri"/>
                <a:cs typeface="Calibri"/>
                <a:sym typeface="Wingdings" pitchFamily="2" charset="2"/>
              </a:rPr>
              <a:t> (</a:t>
            </a:r>
            <a:r>
              <a:rPr lang="en" sz="1200" dirty="0">
                <a:latin typeface="Calibri"/>
                <a:ea typeface="Calibri"/>
                <a:cs typeface="Calibri"/>
                <a:sym typeface="Calibri"/>
              </a:rPr>
              <a:t>sometimes initial responses to burned areas focus on the commercial value of trees (</a:t>
            </a:r>
            <a:r>
              <a:rPr lang="en" sz="1200" dirty="0">
                <a:latin typeface="Calibri"/>
                <a:ea typeface="Calibri"/>
                <a:cs typeface="Calibri"/>
                <a:sym typeface="Wingdings" pitchFamily="2" charset="2"/>
              </a:rPr>
              <a:t>d</a:t>
            </a:r>
            <a:r>
              <a:rPr lang="en" sz="1200" dirty="0">
                <a:latin typeface="Calibri"/>
                <a:ea typeface="Calibri"/>
                <a:cs typeface="Calibri"/>
                <a:sym typeface="Calibri"/>
              </a:rPr>
              <a:t>ue to their commercial value), rather than on how the ecosystem functions or how fish and wildlife are supported).</a:t>
            </a:r>
            <a:endParaRPr sz="1200" dirty="0">
              <a:latin typeface="Calibri"/>
              <a:ea typeface="Calibri"/>
              <a:cs typeface="Calibri"/>
              <a:sym typeface="Calibri"/>
            </a:endParaRPr>
          </a:p>
          <a:p>
            <a:pPr marL="0" marR="444500" lvl="0" indent="0" rtl="0">
              <a:lnSpc>
                <a:spcPct val="115000"/>
              </a:lnSpc>
              <a:spcBef>
                <a:spcPts val="0"/>
              </a:spcBef>
              <a:spcAft>
                <a:spcPts val="0"/>
              </a:spcAft>
              <a:buNone/>
            </a:pPr>
            <a:endParaRPr sz="1050" dirty="0"/>
          </a:p>
          <a:p>
            <a:pPr marL="0" marR="444500" lvl="0" indent="0" rtl="0">
              <a:lnSpc>
                <a:spcPct val="115000"/>
              </a:lnSpc>
              <a:spcBef>
                <a:spcPts val="0"/>
              </a:spcBef>
              <a:spcAft>
                <a:spcPts val="0"/>
              </a:spcAft>
              <a:buNone/>
            </a:pPr>
            <a:r>
              <a:rPr lang="en" sz="1050" dirty="0"/>
              <a:t>Citation:</a:t>
            </a:r>
          </a:p>
          <a:p>
            <a:pPr marL="0" marR="444500" lvl="0" indent="0" rtl="0">
              <a:lnSpc>
                <a:spcPct val="115000"/>
              </a:lnSpc>
              <a:spcBef>
                <a:spcPts val="0"/>
              </a:spcBef>
              <a:spcAft>
                <a:spcPts val="0"/>
              </a:spcAft>
              <a:buNone/>
            </a:pPr>
            <a:endParaRPr sz="1050" dirty="0"/>
          </a:p>
          <a:p>
            <a:pPr marL="0" marR="444500" lvl="0" indent="0" rtl="0">
              <a:lnSpc>
                <a:spcPct val="115000"/>
              </a:lnSpc>
              <a:spcBef>
                <a:spcPts val="0"/>
              </a:spcBef>
              <a:spcAft>
                <a:spcPts val="0"/>
              </a:spcAft>
              <a:buNone/>
            </a:pPr>
            <a:r>
              <a:rPr lang="en" sz="1050" dirty="0"/>
              <a:t>Copyright-free photo by Michael Held on </a:t>
            </a:r>
            <a:r>
              <a:rPr lang="en" sz="1050" dirty="0" err="1"/>
              <a:t>Unsplash</a:t>
            </a:r>
            <a:endParaRPr sz="1050" dirty="0"/>
          </a:p>
          <a:p>
            <a:pPr marL="406400" marR="406400" lvl="0" indent="0" rtl="0">
              <a:lnSpc>
                <a:spcPct val="115000"/>
              </a:lnSpc>
              <a:spcBef>
                <a:spcPts val="0"/>
              </a:spcBef>
              <a:spcAft>
                <a:spcPts val="0"/>
              </a:spcAft>
              <a:buNone/>
            </a:pPr>
            <a:endParaRPr sz="1050" dirty="0">
              <a:solidFill>
                <a:srgbClr val="999999"/>
              </a:solidFill>
              <a:highlight>
                <a:srgbClr val="FFFFFF"/>
              </a:highlight>
            </a:endParaRPr>
          </a:p>
          <a:p>
            <a:pPr marL="0" lvl="0" indent="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ec5f3099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ec5f3099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latin typeface="Calibri"/>
                <a:ea typeface="Calibri"/>
                <a:cs typeface="Calibri"/>
                <a:sym typeface="Calibri"/>
              </a:rPr>
              <a:t>Human health can also be affected by climate change. Heat waves and air pollution both have negative impacts on human health. </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Low-income and minority families are more likely to have someone with asthma</a:t>
            </a:r>
            <a:r>
              <a:rPr lang="en" sz="1200" dirty="0">
                <a:latin typeface="Calibri"/>
                <a:ea typeface="Calibri"/>
                <a:cs typeface="Calibri"/>
                <a:sym typeface="Calibri"/>
              </a:rPr>
              <a:t>.</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It is important for these environmental triggers to be limited to manage asthma.</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We will </a:t>
            </a:r>
            <a:r>
              <a:rPr lang="en" sz="1200" b="1" dirty="0">
                <a:latin typeface="Calibri"/>
                <a:ea typeface="Calibri"/>
                <a:cs typeface="Calibri"/>
                <a:sym typeface="Calibri"/>
              </a:rPr>
              <a:t>cover human health in more detail later </a:t>
            </a:r>
            <a:r>
              <a:rPr lang="en" sz="1200" dirty="0">
                <a:latin typeface="Calibri"/>
                <a:ea typeface="Calibri"/>
                <a:cs typeface="Calibri"/>
                <a:sym typeface="Calibri"/>
              </a:rPr>
              <a:t>in this presentation.</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p>
          <a:p>
            <a:pPr marL="0" lvl="0" indent="0" rtl="0">
              <a:lnSpc>
                <a:spcPct val="115000"/>
              </a:lnSpc>
              <a:spcBef>
                <a:spcPts val="0"/>
              </a:spcBef>
              <a:spcAft>
                <a:spcPts val="0"/>
              </a:spcAft>
              <a:buNone/>
            </a:pPr>
            <a:r>
              <a:rPr lang="en" sz="1200" dirty="0">
                <a:latin typeface="Calibri"/>
                <a:ea typeface="Calibri"/>
                <a:cs typeface="Calibri"/>
                <a:sym typeface="Calibri"/>
              </a:rPr>
              <a:t>Citations: </a:t>
            </a: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Echo-Hawk, B. (2013). </a:t>
            </a:r>
            <a:r>
              <a:rPr lang="en" sz="1200" i="1" dirty="0">
                <a:latin typeface="Calibri"/>
                <a:ea typeface="Calibri"/>
                <a:cs typeface="Calibri"/>
                <a:sym typeface="Calibri"/>
              </a:rPr>
              <a:t>Just a regular guy named Bucky Echo-Hawk </a:t>
            </a:r>
            <a:r>
              <a:rPr lang="en" sz="1200" i="0" dirty="0">
                <a:latin typeface="Calibri"/>
                <a:ea typeface="Calibri"/>
                <a:cs typeface="Calibri"/>
                <a:sym typeface="Calibri"/>
              </a:rPr>
              <a:t>[artwork]</a:t>
            </a:r>
            <a:r>
              <a:rPr lang="en" sz="1200" dirty="0">
                <a:latin typeface="Calibri"/>
                <a:ea typeface="Calibri"/>
                <a:cs typeface="Calibri"/>
                <a:sym typeface="Calibri"/>
              </a:rPr>
              <a:t>. Retrieved August 13, 2018, from https://</a:t>
            </a:r>
            <a:r>
              <a:rPr lang="en" sz="1200" dirty="0" err="1">
                <a:latin typeface="Calibri"/>
                <a:ea typeface="Calibri"/>
                <a:cs typeface="Calibri"/>
                <a:sym typeface="Calibri"/>
              </a:rPr>
              <a:t>chicagotonight.wttw.com</a:t>
            </a:r>
            <a:r>
              <a:rPr lang="en" sz="1200" dirty="0">
                <a:latin typeface="Calibri"/>
                <a:ea typeface="Calibri"/>
                <a:cs typeface="Calibri"/>
                <a:sym typeface="Calibri"/>
              </a:rPr>
              <a:t>/2013/09/25/just-regular-guy-named-</a:t>
            </a:r>
            <a:r>
              <a:rPr lang="en" sz="1200" dirty="0" err="1">
                <a:latin typeface="Calibri"/>
                <a:ea typeface="Calibri"/>
                <a:cs typeface="Calibri"/>
                <a:sym typeface="Calibri"/>
              </a:rPr>
              <a:t>bunky</a:t>
            </a:r>
            <a:r>
              <a:rPr lang="en" sz="1200" dirty="0">
                <a:latin typeface="Calibri"/>
                <a:ea typeface="Calibri"/>
                <a:cs typeface="Calibri"/>
                <a:sym typeface="Calibri"/>
              </a:rPr>
              <a:t>-echo-hawk </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err="1">
                <a:latin typeface="Calibri"/>
                <a:ea typeface="Calibri"/>
                <a:cs typeface="Calibri"/>
                <a:sym typeface="Calibri"/>
              </a:rPr>
              <a:t>EPAgov</a:t>
            </a:r>
            <a:r>
              <a:rPr lang="en" sz="1200" dirty="0">
                <a:latin typeface="Calibri"/>
                <a:ea typeface="Calibri"/>
                <a:cs typeface="Calibri"/>
                <a:sym typeface="Calibri"/>
              </a:rPr>
              <a:t>. (2015). </a:t>
            </a:r>
            <a:r>
              <a:rPr lang="en" sz="1200" dirty="0" err="1">
                <a:latin typeface="Calibri"/>
                <a:ea typeface="Calibri"/>
                <a:cs typeface="Calibri"/>
                <a:sym typeface="Calibri"/>
              </a:rPr>
              <a:t>EPAgov</a:t>
            </a:r>
            <a:r>
              <a:rPr lang="en" sz="1200" dirty="0">
                <a:latin typeface="Calibri"/>
                <a:ea typeface="Calibri"/>
                <a:cs typeface="Calibri"/>
                <a:sym typeface="Calibri"/>
              </a:rPr>
              <a:t> [online quote with image]. Retrieved August 13, 2018 from https://</a:t>
            </a:r>
            <a:r>
              <a:rPr lang="en" sz="1200" dirty="0" err="1">
                <a:latin typeface="Calibri"/>
                <a:ea typeface="Calibri"/>
                <a:cs typeface="Calibri"/>
                <a:sym typeface="Calibri"/>
              </a:rPr>
              <a:t>www.instagram.com</a:t>
            </a:r>
            <a:r>
              <a:rPr lang="en" sz="1200" dirty="0">
                <a:latin typeface="Calibri"/>
                <a:ea typeface="Calibri"/>
                <a:cs typeface="Calibri"/>
                <a:sym typeface="Calibri"/>
              </a:rPr>
              <a:t>/p/5unIUVgpQQ/?taken-by=</a:t>
            </a:r>
            <a:r>
              <a:rPr lang="en" sz="1200" dirty="0" err="1">
                <a:latin typeface="Calibri"/>
                <a:ea typeface="Calibri"/>
                <a:cs typeface="Calibri"/>
                <a:sym typeface="Calibri"/>
              </a:rPr>
              <a:t>epagov</a:t>
            </a:r>
            <a:r>
              <a:rPr lang="en" sz="1200" dirty="0">
                <a:latin typeface="Calibri"/>
                <a:ea typeface="Calibri"/>
                <a:cs typeface="Calibri"/>
                <a:sym typeface="Calibri"/>
              </a:rPr>
              <a:t> </a:t>
            </a:r>
            <a:endParaRPr sz="1200"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ec5f3099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ec5f3099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[These slides contain information specific to the Pacific Northwest and tribes there. Please modify them as necessary to fit with your region and tribal experiences.]</a:t>
            </a:r>
            <a:endParaRPr sz="1200" i="1" dirty="0">
              <a:latin typeface="Calibri"/>
              <a:ea typeface="Calibri"/>
              <a:cs typeface="Calibri"/>
              <a:sym typeface="Calibri"/>
            </a:endParaRPr>
          </a:p>
          <a:p>
            <a:pPr marL="0" lvl="0" indent="0" rtl="0">
              <a:lnSpc>
                <a:spcPct val="115000"/>
              </a:lnSpc>
              <a:spcBef>
                <a:spcPts val="0"/>
              </a:spcBef>
              <a:spcAft>
                <a:spcPts val="0"/>
              </a:spcAft>
              <a:buNone/>
            </a:pPr>
            <a:endParaRPr sz="1200" i="1"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In addition to the impacts on human health, many Pacific Northwest tribes face environmental problems due to ocean acidification, rising sea levels, and declining salmon habitat.</a:t>
            </a:r>
            <a:endParaRPr sz="1200" dirty="0">
              <a:latin typeface="Calibri"/>
              <a:ea typeface="Calibri"/>
              <a:cs typeface="Calibri"/>
              <a:sym typeface="Calibri"/>
            </a:endParaRPr>
          </a:p>
          <a:p>
            <a:pPr marL="457200" lvl="0" indent="0" rtl="0">
              <a:lnSpc>
                <a:spcPct val="115000"/>
              </a:lnSpc>
              <a:spcBef>
                <a:spcPts val="0"/>
              </a:spcBef>
              <a:spcAft>
                <a:spcPts val="0"/>
              </a:spcAft>
              <a:buNone/>
            </a:pP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Ocean acidification can cause a decline in foods for many NW tribes, including clams and oysters. This is because many shellfish are unable to produce a healthy shell to grow in higher pH levels.</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On the right side of this slide, there is an example of a healthy shell compared with a shell in ocean water having a higher acidic level.</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 loss of shellfish can lead to a reduction of economic opportunity, as several Washington tribes depend on the shellfish industry for their economies.</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Additionally, ocean acidification can have a large impact on the marine ecosystem, including reducing food for salmon, seabirds, and other marine wildlife.</a:t>
            </a:r>
            <a:endParaRPr sz="1200" dirty="0">
              <a:latin typeface="Calibri"/>
              <a:ea typeface="Calibri"/>
              <a:cs typeface="Calibri"/>
              <a:sym typeface="Calibri"/>
            </a:endParaRPr>
          </a:p>
          <a:p>
            <a:pPr marL="0" lvl="0" indent="0" rtl="0">
              <a:lnSpc>
                <a:spcPct val="115000"/>
              </a:lnSpc>
              <a:spcBef>
                <a:spcPts val="0"/>
              </a:spcBef>
              <a:spcAft>
                <a:spcPts val="0"/>
              </a:spcAft>
              <a:buNone/>
            </a:pPr>
            <a:endParaRPr lang="en"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Citation:</a:t>
            </a: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US" sz="1100" b="0" i="0" u="none" strike="noStrike" cap="none" dirty="0" err="1">
                <a:solidFill>
                  <a:srgbClr val="000000"/>
                </a:solidFill>
                <a:effectLst/>
                <a:latin typeface="Arial"/>
                <a:ea typeface="Arial"/>
                <a:cs typeface="Arial"/>
                <a:sym typeface="Arial"/>
              </a:rPr>
              <a:t>Bednaršek</a:t>
            </a:r>
            <a:r>
              <a:rPr lang="en-US" sz="1100" b="0" i="0" u="none" strike="noStrike" cap="none" dirty="0">
                <a:solidFill>
                  <a:srgbClr val="000000"/>
                </a:solidFill>
                <a:effectLst/>
                <a:latin typeface="Arial"/>
                <a:ea typeface="Arial"/>
                <a:cs typeface="Arial"/>
                <a:sym typeface="Arial"/>
              </a:rPr>
              <a:t>, Nina. (Photographer). (2012). </a:t>
            </a:r>
            <a:r>
              <a:rPr lang="en" sz="1200" i="1" dirty="0">
                <a:latin typeface="Calibri"/>
                <a:ea typeface="Calibri"/>
                <a:cs typeface="Calibri"/>
                <a:sym typeface="Calibri"/>
              </a:rPr>
              <a:t>Shells dissolve in acidified ocean water </a:t>
            </a:r>
            <a:r>
              <a:rPr lang="en" sz="1200" i="0" dirty="0">
                <a:latin typeface="Calibri"/>
                <a:ea typeface="Calibri"/>
                <a:cs typeface="Calibri"/>
                <a:sym typeface="Calibri"/>
              </a:rPr>
              <a:t>[photograph]</a:t>
            </a:r>
            <a:r>
              <a:rPr lang="en" sz="1200" dirty="0">
                <a:latin typeface="Calibri"/>
                <a:ea typeface="Calibri"/>
                <a:cs typeface="Calibri"/>
                <a:sym typeface="Calibri"/>
              </a:rPr>
              <a:t>. Retrieved from https://nca2014.globalchange.gov/report/our-changing-climate/ocean-acidification</a:t>
            </a:r>
            <a:endParaRPr sz="900" dirty="0">
              <a:solidFill>
                <a:srgbClr val="333333"/>
              </a:solidFill>
            </a:endParaRPr>
          </a:p>
          <a:p>
            <a:pPr marL="0" lvl="0" indent="0" rtl="0">
              <a:lnSpc>
                <a:spcPct val="115000"/>
              </a:lnSpc>
              <a:spcBef>
                <a:spcPts val="0"/>
              </a:spcBef>
              <a:spcAft>
                <a:spcPts val="0"/>
              </a:spcAft>
              <a:buNone/>
            </a:pPr>
            <a:endParaRPr sz="1000" dirty="0">
              <a:solidFill>
                <a:srgbClr val="444444"/>
              </a:solidFill>
              <a:highlight>
                <a:srgbClr val="FFFFFF"/>
              </a:highlight>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This slide shouldn’t be included in the presentation, but is for the presenter.  </a:t>
            </a:r>
          </a:p>
        </p:txBody>
      </p:sp>
    </p:spTree>
    <p:extLst>
      <p:ext uri="{BB962C8B-B14F-4D97-AF65-F5344CB8AC3E}">
        <p14:creationId xmlns:p14="http://schemas.microsoft.com/office/powerpoint/2010/main" val="2592475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ec5f30990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ec5f30990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[These slides contain information specific to the Pacific Northwest and tribes there. Please modify them as necessary to fit with your region and tribal experiences.]</a:t>
            </a:r>
            <a:endParaRPr sz="1200" i="1" dirty="0">
              <a:latin typeface="Calibri"/>
              <a:ea typeface="Calibri"/>
              <a:cs typeface="Calibri"/>
              <a:sym typeface="Calibri"/>
            </a:endParaRPr>
          </a:p>
          <a:p>
            <a:pPr marL="0" lvl="0" indent="0" rtl="0">
              <a:lnSpc>
                <a:spcPct val="115000"/>
              </a:lnSpc>
              <a:spcBef>
                <a:spcPts val="0"/>
              </a:spcBef>
              <a:spcAft>
                <a:spcPts val="0"/>
              </a:spcAft>
              <a:buNone/>
            </a:pPr>
            <a:endParaRPr sz="1200" i="1" dirty="0">
              <a:latin typeface="Calibri"/>
              <a:ea typeface="Calibri"/>
              <a:cs typeface="Calibri"/>
              <a:sym typeface="Calibri"/>
            </a:endParaRPr>
          </a:p>
          <a:p>
            <a:pPr marL="0" lvl="0" indent="0" rtl="0">
              <a:lnSpc>
                <a:spcPct val="115000"/>
              </a:lnSpc>
              <a:spcBef>
                <a:spcPts val="0"/>
              </a:spcBef>
              <a:spcAft>
                <a:spcPts val="0"/>
              </a:spcAft>
              <a:buNone/>
            </a:pPr>
            <a:r>
              <a:rPr lang="en" sz="1200" dirty="0"/>
              <a:t>Here is another example of people impacted by climate change.</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majority of Quinault Indian Nation (QIN) community members live in </a:t>
            </a:r>
            <a:r>
              <a:rPr lang="en" sz="1200" dirty="0" err="1">
                <a:latin typeface="Calibri"/>
                <a:ea typeface="Calibri"/>
                <a:cs typeface="Calibri"/>
                <a:sym typeface="Calibri"/>
              </a:rPr>
              <a:t>Taholah</a:t>
            </a:r>
            <a:r>
              <a:rPr lang="en" sz="1200" dirty="0">
                <a:latin typeface="Calibri"/>
                <a:ea typeface="Calibri"/>
                <a:cs typeface="Calibri"/>
                <a:sym typeface="Calibri"/>
              </a:rPr>
              <a:t>, a small town right off the coast and at the mouth of the Quinault River in Washington.</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Because of the community’s location on the coast, QIN is projected to face increased sea levels, and due to increased flooding and coastal erosion, the lower village of </a:t>
            </a:r>
            <a:r>
              <a:rPr lang="en" sz="1200" dirty="0" err="1">
                <a:latin typeface="Calibri"/>
                <a:ea typeface="Calibri"/>
                <a:cs typeface="Calibri"/>
                <a:sym typeface="Calibri"/>
              </a:rPr>
              <a:t>Taholah</a:t>
            </a:r>
            <a:r>
              <a:rPr lang="en" sz="1200" dirty="0">
                <a:latin typeface="Calibri"/>
                <a:ea typeface="Calibri"/>
                <a:cs typeface="Calibri"/>
                <a:sym typeface="Calibri"/>
              </a:rPr>
              <a:t> continues to face problems.</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QIN is planning to relocate this community from the lower village to the upper village, a location that is near the lower village, but about 150 feet higher in elevation. The infrastructure that is being relocated includes the school, community and senior center, administrative buildings, and residential homes.</a:t>
            </a:r>
            <a:endParaRPr sz="1200" dirty="0">
              <a:latin typeface="Calibri"/>
              <a:ea typeface="Calibri"/>
              <a:cs typeface="Calibri"/>
              <a:sym typeface="Calibri"/>
            </a:endParaRPr>
          </a:p>
          <a:p>
            <a:pPr marL="0" lvl="0" indent="0" rtl="0">
              <a:spcBef>
                <a:spcPts val="0"/>
              </a:spcBef>
              <a:spcAft>
                <a:spcPts val="0"/>
              </a:spcAft>
              <a:buNone/>
            </a:pPr>
            <a:endParaRPr dirty="0"/>
          </a:p>
          <a:p>
            <a:pPr marL="0" lvl="0" indent="0" rtl="0">
              <a:spcBef>
                <a:spcPts val="0"/>
              </a:spcBef>
              <a:spcAft>
                <a:spcPts val="0"/>
              </a:spcAft>
              <a:buNone/>
            </a:pPr>
            <a:r>
              <a:rPr lang="en" dirty="0"/>
              <a:t>Citation:</a:t>
            </a:r>
          </a:p>
          <a:p>
            <a:pPr marL="0" lvl="0" indent="0" rtl="0">
              <a:spcBef>
                <a:spcPts val="0"/>
              </a:spcBef>
              <a:spcAft>
                <a:spcPts val="0"/>
              </a:spcAft>
              <a:buNone/>
            </a:pPr>
            <a:endParaRPr dirty="0"/>
          </a:p>
          <a:p>
            <a:pPr marL="0" lvl="0" indent="0" rtl="0">
              <a:spcBef>
                <a:spcPts val="0"/>
              </a:spcBef>
              <a:spcAft>
                <a:spcPts val="0"/>
              </a:spcAft>
              <a:buNone/>
            </a:pPr>
            <a:r>
              <a:rPr lang="en" i="1" dirty="0"/>
              <a:t>Quinault Indian Nation’s village of </a:t>
            </a:r>
            <a:r>
              <a:rPr lang="en" i="1" dirty="0" err="1"/>
              <a:t>Taholah</a:t>
            </a:r>
            <a:r>
              <a:rPr lang="en" i="1" dirty="0"/>
              <a:t> </a:t>
            </a:r>
            <a:r>
              <a:rPr lang="en" dirty="0"/>
              <a:t>[online image]. (2016). Retrieved August 13, 2018 from https://</a:t>
            </a:r>
            <a:r>
              <a:rPr lang="en" dirty="0" err="1"/>
              <a:t>www.climate.gov</a:t>
            </a:r>
            <a:r>
              <a:rPr lang="en" dirty="0"/>
              <a:t>/news-features/climate-case-studies/</a:t>
            </a:r>
            <a:r>
              <a:rPr lang="en" dirty="0" err="1"/>
              <a:t>quinault</a:t>
            </a:r>
            <a:r>
              <a:rPr lang="en" dirty="0"/>
              <a:t>-</a:t>
            </a:r>
            <a:r>
              <a:rPr lang="en" dirty="0" err="1"/>
              <a:t>indian</a:t>
            </a:r>
            <a:r>
              <a:rPr lang="en" dirty="0"/>
              <a:t>-nation-plans-village-relocation </a:t>
            </a:r>
            <a:endParaRPr dirty="0"/>
          </a:p>
          <a:p>
            <a:pPr marL="0" lvl="0" indent="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ec5f30990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ec5f3099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[These slides contain information specific to the Pacific Northwest and tribes there. Please modify them as necessary to fit with your region and tribal experiences.]</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Many tribes in the Pacific Northwest are being affected by climate change and the declining salmon population. This decline is due to a decrease in salmon habitat, sedimentation, and poor water quality.</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One contribution to poor salmon habitat is the decline in snowpack in the glacial mountains as a result of increased temperatures, which was mentioned earlier.</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This means that during the warmer months, there is less cold water for salmon to thrive in.</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Individual tribes and tribal groups are working toward creating salmon recovery plans, such as the Skagit Chinook Recovery Plan, to address the decline in salmon populations through restoration and log jams.</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Citation: </a:t>
            </a: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Tribes of Western Washington. Northwest Indian Fisheries Commission. (2016). </a:t>
            </a:r>
            <a:r>
              <a:rPr lang="en" sz="1200" i="1" dirty="0">
                <a:latin typeface="Calibri"/>
                <a:ea typeface="Calibri"/>
                <a:cs typeface="Calibri"/>
                <a:sym typeface="Calibri"/>
              </a:rPr>
              <a:t>2016 state of our watersheds: A report by the Treaty Tribes of Western Washington</a:t>
            </a:r>
            <a:r>
              <a:rPr lang="en" sz="1200" i="0" dirty="0">
                <a:latin typeface="Calibri"/>
                <a:ea typeface="Calibri"/>
                <a:cs typeface="Calibri"/>
                <a:sym typeface="Calibri"/>
              </a:rPr>
              <a:t>.</a:t>
            </a:r>
            <a:r>
              <a:rPr lang="en" sz="1200" i="1" dirty="0">
                <a:latin typeface="Calibri"/>
                <a:ea typeface="Calibri"/>
                <a:cs typeface="Calibri"/>
                <a:sym typeface="Calibri"/>
              </a:rPr>
              <a:t> </a:t>
            </a:r>
            <a:r>
              <a:rPr lang="en" sz="1200" dirty="0">
                <a:latin typeface="Calibri"/>
                <a:ea typeface="Calibri"/>
                <a:cs typeface="Calibri"/>
                <a:sym typeface="Calibri"/>
              </a:rPr>
              <a:t>Retrieved from https://</a:t>
            </a:r>
            <a:r>
              <a:rPr lang="en" sz="1200" dirty="0" err="1">
                <a:latin typeface="Calibri"/>
                <a:ea typeface="Calibri"/>
                <a:cs typeface="Calibri"/>
                <a:sym typeface="Calibri"/>
              </a:rPr>
              <a:t>geo.nwifc.org</a:t>
            </a:r>
            <a:r>
              <a:rPr lang="en" sz="1200" dirty="0">
                <a:latin typeface="Calibri"/>
                <a:ea typeface="Calibri"/>
                <a:cs typeface="Calibri"/>
                <a:sym typeface="Calibri"/>
              </a:rPr>
              <a:t>/SOW/SOW2016_Report/SOW2016.pdf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ec5f3099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ec5f3099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latin typeface="Calibri"/>
                <a:ea typeface="Calibri"/>
                <a:cs typeface="Calibri"/>
                <a:sym typeface="Calibri"/>
              </a:rPr>
              <a:t>Here is a summary of some of the impacts and challenges from climate change that we covered in this presentation.</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There are many other examples and areas of climate change that have not been discussed here.</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Some additional things to consider specific to our tribal communities are food and water security, particularly as many communities use food and water not only for our basic needs, but also for cultural and ceremonial use, including restoration, or to support culturally important species.</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Communities need to be able to withstand extremes as they think about future development, and some tribal communities may already be lacking proper infrastructure. Solutions need to be long term, which makes them less politically popular.</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Citation:</a:t>
            </a: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Melillo, Jerry M., Richmond, </a:t>
            </a:r>
            <a:r>
              <a:rPr lang="en" sz="1200" dirty="0" err="1">
                <a:latin typeface="Calibri"/>
                <a:ea typeface="Calibri"/>
                <a:cs typeface="Calibri"/>
                <a:sym typeface="Calibri"/>
              </a:rPr>
              <a:t>Terese</a:t>
            </a:r>
            <a:r>
              <a:rPr lang="en" sz="1200" dirty="0">
                <a:latin typeface="Calibri"/>
                <a:ea typeface="Calibri"/>
                <a:cs typeface="Calibri"/>
                <a:sym typeface="Calibri"/>
              </a:rPr>
              <a:t> (T.C.), &amp; </a:t>
            </a:r>
            <a:r>
              <a:rPr lang="en" sz="1200" dirty="0" err="1">
                <a:latin typeface="Calibri"/>
                <a:ea typeface="Calibri"/>
                <a:cs typeface="Calibri"/>
                <a:sym typeface="Calibri"/>
              </a:rPr>
              <a:t>Yohe</a:t>
            </a:r>
            <a:r>
              <a:rPr lang="en" sz="1200" dirty="0">
                <a:latin typeface="Calibri"/>
                <a:ea typeface="Calibri"/>
                <a:cs typeface="Calibri"/>
                <a:sym typeface="Calibri"/>
              </a:rPr>
              <a:t>, Gary W. (Eds.). (2014). </a:t>
            </a:r>
            <a:r>
              <a:rPr lang="en" sz="1200" i="1" dirty="0">
                <a:latin typeface="Calibri"/>
                <a:ea typeface="Calibri"/>
                <a:cs typeface="Calibri"/>
                <a:sym typeface="Calibri"/>
              </a:rPr>
              <a:t>Climate change impacts in the United States: The third national climate assessment</a:t>
            </a:r>
            <a:r>
              <a:rPr lang="en" sz="1200" dirty="0">
                <a:latin typeface="Calibri"/>
                <a:ea typeface="Calibri"/>
                <a:cs typeface="Calibri"/>
                <a:sym typeface="Calibri"/>
              </a:rPr>
              <a:t>. Retrieved from National Climate Assessment website: </a:t>
            </a:r>
            <a:r>
              <a:rPr lang="en-US" sz="1200" dirty="0">
                <a:latin typeface="Calibri"/>
                <a:ea typeface="Calibri"/>
                <a:cs typeface="Calibri"/>
                <a:sym typeface="Calibri"/>
              </a:rPr>
              <a:t>https://nca2014.globalchange.gov/downloads. </a:t>
            </a:r>
            <a:r>
              <a:rPr lang="en" sz="1200" dirty="0">
                <a:latin typeface="Calibri"/>
                <a:ea typeface="Calibri"/>
                <a:cs typeface="Calibri"/>
                <a:sym typeface="Calibri"/>
              </a:rPr>
              <a:t>doi:10.7930/J0Z31WJ2</a:t>
            </a:r>
            <a:endParaRPr sz="1200"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ec5f3099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ec5f3099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There is increasing evidence globally that poor and minority people, especially marginalized Indigenous people and small island populations, will face the brunt of negative climate change effects. </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There are concerns that poor people will fall even deeper into poverty and face further livelihood problems.</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457200" lvl="0" indent="-304800" rtl="0">
              <a:lnSpc>
                <a:spcPct val="115000"/>
              </a:lnSpc>
              <a:spcBef>
                <a:spcPts val="0"/>
              </a:spcBef>
              <a:spcAft>
                <a:spcPts val="0"/>
              </a:spcAft>
              <a:buSzPts val="1200"/>
              <a:buChar char="●"/>
            </a:pPr>
            <a:r>
              <a:rPr lang="en" sz="1200" dirty="0">
                <a:latin typeface="Calibri"/>
                <a:ea typeface="Calibri"/>
                <a:cs typeface="Calibri"/>
                <a:sym typeface="Calibri"/>
              </a:rPr>
              <a:t>Some </a:t>
            </a:r>
            <a:r>
              <a:rPr lang="en-US" sz="1200" dirty="0">
                <a:latin typeface="Calibri"/>
                <a:ea typeface="Calibri"/>
                <a:cs typeface="Calibri"/>
                <a:sym typeface="Calibri"/>
              </a:rPr>
              <a:t>researchers</a:t>
            </a:r>
            <a:r>
              <a:rPr lang="en" sz="1200" dirty="0">
                <a:latin typeface="Calibri"/>
                <a:ea typeface="Calibri"/>
                <a:cs typeface="Calibri"/>
                <a:sym typeface="Calibri"/>
              </a:rPr>
              <a:t> stress the importance of including indigenous people and their perspectives in the discussion of development issues, for reasons of equity and justice, their inclusion in adaptation policies. </a:t>
            </a:r>
          </a:p>
          <a:p>
            <a:pPr marL="457200" lvl="0" indent="-304800" rtl="0">
              <a:lnSpc>
                <a:spcPct val="115000"/>
              </a:lnSpc>
              <a:spcBef>
                <a:spcPts val="0"/>
              </a:spcBef>
              <a:spcAft>
                <a:spcPts val="0"/>
              </a:spcAft>
              <a:buSzPts val="1200"/>
              <a:buChar char="●"/>
            </a:pPr>
            <a:endParaRPr lang="en" sz="1200" dirty="0">
              <a:latin typeface="Calibri"/>
              <a:ea typeface="Calibri"/>
              <a:cs typeface="Calibri"/>
              <a:sym typeface="Calibri"/>
            </a:endParaRPr>
          </a:p>
          <a:p>
            <a:pPr marL="457200" lvl="0" indent="-304800" rtl="0">
              <a:lnSpc>
                <a:spcPct val="115000"/>
              </a:lnSpc>
              <a:spcBef>
                <a:spcPts val="0"/>
              </a:spcBef>
              <a:spcAft>
                <a:spcPts val="0"/>
              </a:spcAft>
              <a:buSzPts val="1200"/>
              <a:buChar char="●"/>
            </a:pPr>
            <a:r>
              <a:rPr lang="en" sz="1200" dirty="0">
                <a:latin typeface="Calibri"/>
                <a:ea typeface="Calibri"/>
                <a:cs typeface="Calibri"/>
                <a:sym typeface="Calibri"/>
              </a:rPr>
              <a:t>Yet indigenous and poor people have often been marginalized in debates on climate change at the local, national, or international level – and to date there has been relatively little research on climate change adaptation that incorporates their perspectives</a:t>
            </a:r>
            <a:endParaRPr sz="1200"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ec5f3099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ec5f3099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[Please feel free to add your tribal logo or pictures representing tribes from your region here.]</a:t>
            </a:r>
            <a:endParaRPr sz="1200" i="1"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As of 2010, the estimated population of American Indians and Alaska Natives was 2.9 million. They made up 0.9 percent of the total population.</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projected population of American Indians and Alaska Natives, including those of more than one race, on July 1, 2050, is 8.6 million. They would compose 2 percent of the total population.</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As we continue to examine climate impacts and work toward addressing them in our communities, we need to recognize the indigenous populations and tribes that are uniquely affected by climate change.</a:t>
            </a:r>
            <a:endParaRPr sz="1200" dirty="0">
              <a:latin typeface="Calibri"/>
              <a:ea typeface="Calibri"/>
              <a:cs typeface="Calibri"/>
              <a:sym typeface="Calibri"/>
            </a:endParaRPr>
          </a:p>
          <a:p>
            <a:pPr marL="0" lvl="0" indent="0" rtl="0">
              <a:spcBef>
                <a:spcPts val="0"/>
              </a:spcBef>
              <a:spcAft>
                <a:spcPts val="0"/>
              </a:spcAft>
              <a:buNone/>
            </a:pPr>
            <a:endParaRPr dirty="0"/>
          </a:p>
          <a:p>
            <a:pPr marL="0" lvl="0" indent="0" rtl="0">
              <a:spcBef>
                <a:spcPts val="0"/>
              </a:spcBef>
              <a:spcAft>
                <a:spcPts val="0"/>
              </a:spcAft>
              <a:buNone/>
            </a:pPr>
            <a:r>
              <a:rPr lang="en" dirty="0"/>
              <a:t>Citation:</a:t>
            </a:r>
          </a:p>
          <a:p>
            <a:pPr marL="0" lvl="0" indent="0" rtl="0">
              <a:spcBef>
                <a:spcPts val="0"/>
              </a:spcBef>
              <a:spcAft>
                <a:spcPts val="0"/>
              </a:spcAft>
              <a:buNone/>
            </a:pPr>
            <a:endParaRPr dirty="0"/>
          </a:p>
          <a:p>
            <a:pPr marL="457200" lvl="0" indent="-304800" rtl="0">
              <a:lnSpc>
                <a:spcPct val="115000"/>
              </a:lnSpc>
              <a:spcBef>
                <a:spcPts val="0"/>
              </a:spcBef>
              <a:spcAft>
                <a:spcPts val="0"/>
              </a:spcAft>
              <a:buSzPts val="1200"/>
              <a:buFont typeface="Calibri"/>
              <a:buChar char="●"/>
            </a:pPr>
            <a:r>
              <a:rPr lang="en" sz="1200" dirty="0" err="1">
                <a:latin typeface="Calibri"/>
                <a:ea typeface="Calibri"/>
                <a:cs typeface="Calibri"/>
                <a:sym typeface="Calibri"/>
              </a:rPr>
              <a:t>Infoplease</a:t>
            </a:r>
            <a:r>
              <a:rPr lang="en" sz="1200" dirty="0">
                <a:latin typeface="Calibri"/>
                <a:ea typeface="Calibri"/>
                <a:cs typeface="Calibri"/>
                <a:sym typeface="Calibri"/>
              </a:rPr>
              <a:t> (n.d.). </a:t>
            </a:r>
            <a:r>
              <a:rPr lang="en" sz="1200" i="1" dirty="0">
                <a:latin typeface="Calibri"/>
                <a:ea typeface="Calibri"/>
                <a:cs typeface="Calibri"/>
                <a:sym typeface="Calibri"/>
              </a:rPr>
              <a:t>Native Americans by the numbers. </a:t>
            </a:r>
            <a:r>
              <a:rPr lang="en" sz="1200" dirty="0">
                <a:latin typeface="Calibri"/>
                <a:ea typeface="Calibri"/>
                <a:cs typeface="Calibri"/>
                <a:sym typeface="Calibri"/>
              </a:rPr>
              <a:t>Retrieved from https://</a:t>
            </a:r>
            <a:r>
              <a:rPr lang="en" sz="1200" dirty="0" err="1">
                <a:latin typeface="Calibri"/>
                <a:ea typeface="Calibri"/>
                <a:cs typeface="Calibri"/>
                <a:sym typeface="Calibri"/>
              </a:rPr>
              <a:t>www.infoplease.com</a:t>
            </a:r>
            <a:r>
              <a:rPr lang="en" sz="1200" dirty="0">
                <a:latin typeface="Calibri"/>
                <a:ea typeface="Calibri"/>
                <a:cs typeface="Calibri"/>
                <a:sym typeface="Calibri"/>
              </a:rPr>
              <a:t>/american-indians-numbers-1#ixzz2aHBxno7q</a:t>
            </a:r>
            <a:endParaRPr sz="1200" dirty="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ec5f30990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ec5f30990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rtl="0">
              <a:spcBef>
                <a:spcPts val="0"/>
              </a:spcBef>
              <a:spcAft>
                <a:spcPts val="0"/>
              </a:spcAft>
              <a:buClr>
                <a:srgbClr val="111111"/>
              </a:buClr>
              <a:buSzPts val="1050"/>
              <a:buFont typeface="Roboto"/>
              <a:buChar char="●"/>
            </a:pPr>
            <a:r>
              <a:rPr lang="en" sz="1050" b="1" dirty="0">
                <a:solidFill>
                  <a:srgbClr val="111111"/>
                </a:solidFill>
                <a:latin typeface="Roboto"/>
                <a:ea typeface="Roboto"/>
                <a:cs typeface="Roboto"/>
                <a:sym typeface="Roboto"/>
              </a:rPr>
              <a:t>Thank you</a:t>
            </a:r>
            <a:r>
              <a:rPr lang="en" sz="1050" dirty="0">
                <a:solidFill>
                  <a:srgbClr val="111111"/>
                </a:solidFill>
                <a:latin typeface="Roboto"/>
                <a:ea typeface="Roboto"/>
                <a:cs typeface="Roboto"/>
                <a:sym typeface="Roboto"/>
              </a:rPr>
              <a:t> for your time and attention. I hope this discussion has been informative and will spark discussions and movements in your own communities.  </a:t>
            </a:r>
            <a:endParaRPr sz="1050" dirty="0">
              <a:solidFill>
                <a:srgbClr val="111111"/>
              </a:solidFill>
              <a:latin typeface="Roboto"/>
              <a:ea typeface="Roboto"/>
              <a:cs typeface="Roboto"/>
              <a:sym typeface="Roboto"/>
            </a:endParaRPr>
          </a:p>
          <a:p>
            <a:pPr marL="457200" lvl="0" indent="-295275" rtl="0">
              <a:spcBef>
                <a:spcPts val="0"/>
              </a:spcBef>
              <a:spcAft>
                <a:spcPts val="0"/>
              </a:spcAft>
              <a:buClr>
                <a:srgbClr val="111111"/>
              </a:buClr>
              <a:buSzPts val="1050"/>
              <a:buFont typeface="Roboto"/>
              <a:buChar char="●"/>
            </a:pPr>
            <a:r>
              <a:rPr lang="en" sz="1050" dirty="0">
                <a:solidFill>
                  <a:srgbClr val="111111"/>
                </a:solidFill>
                <a:latin typeface="Roboto"/>
                <a:ea typeface="Roboto"/>
                <a:cs typeface="Roboto"/>
                <a:sym typeface="Roboto"/>
              </a:rPr>
              <a:t>Thank you again to everyone who has made this possible. </a:t>
            </a:r>
            <a:endParaRPr sz="1050" dirty="0">
              <a:solidFill>
                <a:srgbClr val="111111"/>
              </a:solidFill>
              <a:latin typeface="Roboto"/>
              <a:ea typeface="Roboto"/>
              <a:cs typeface="Roboto"/>
              <a:sym typeface="Roboto"/>
            </a:endParaRPr>
          </a:p>
          <a:p>
            <a:pPr marL="0" lvl="0" indent="0" rtl="0">
              <a:spcBef>
                <a:spcPts val="0"/>
              </a:spcBef>
              <a:spcAft>
                <a:spcPts val="0"/>
              </a:spcAft>
              <a:buNone/>
            </a:pPr>
            <a:endParaRPr sz="1050" dirty="0">
              <a:solidFill>
                <a:srgbClr val="111111"/>
              </a:solidFill>
              <a:latin typeface="Roboto"/>
              <a:ea typeface="Roboto"/>
              <a:cs typeface="Roboto"/>
              <a:sym typeface="Roboto"/>
            </a:endParaRPr>
          </a:p>
          <a:p>
            <a:pPr marL="0" lvl="0" indent="0" rtl="0">
              <a:spcBef>
                <a:spcPts val="0"/>
              </a:spcBef>
              <a:spcAft>
                <a:spcPts val="0"/>
              </a:spcAft>
              <a:buNone/>
            </a:pPr>
            <a:r>
              <a:rPr lang="en" sz="1050" dirty="0">
                <a:solidFill>
                  <a:srgbClr val="111111"/>
                </a:solidFill>
                <a:latin typeface="Roboto"/>
                <a:ea typeface="Roboto"/>
                <a:cs typeface="Roboto"/>
                <a:sym typeface="Roboto"/>
              </a:rPr>
              <a:t>Citations:</a:t>
            </a:r>
          </a:p>
          <a:p>
            <a:pPr marL="0" lvl="0" indent="0" rtl="0">
              <a:spcBef>
                <a:spcPts val="0"/>
              </a:spcBef>
              <a:spcAft>
                <a:spcPts val="0"/>
              </a:spcAft>
              <a:buNone/>
            </a:pPr>
            <a:r>
              <a:rPr lang="en" dirty="0"/>
              <a:t>		</a:t>
            </a:r>
            <a:endParaRPr dirty="0"/>
          </a:p>
          <a:p>
            <a:pPr marL="0" lvl="0" indent="0" rtl="0">
              <a:spcBef>
                <a:spcPts val="0"/>
              </a:spcBef>
              <a:spcAft>
                <a:spcPts val="0"/>
              </a:spcAft>
              <a:buNone/>
            </a:pPr>
            <a:r>
              <a:rPr lang="en" sz="1000" dirty="0">
                <a:latin typeface="Calibri"/>
                <a:ea typeface="Calibri"/>
                <a:cs typeface="Calibri"/>
                <a:sym typeface="Calibri"/>
              </a:rPr>
              <a:t>Puyallup Tribe of Indians. (2016). </a:t>
            </a:r>
            <a:r>
              <a:rPr lang="en" sz="1000" i="1" dirty="0">
                <a:latin typeface="Calibri"/>
                <a:ea typeface="Calibri"/>
                <a:cs typeface="Calibri"/>
                <a:sym typeface="Calibri"/>
              </a:rPr>
              <a:t>Climate change impact assessment and adaptation options</a:t>
            </a:r>
            <a:r>
              <a:rPr lang="en" sz="1000" dirty="0">
                <a:latin typeface="Calibri"/>
                <a:ea typeface="Calibri"/>
                <a:cs typeface="Calibri"/>
                <a:sym typeface="Calibri"/>
              </a:rPr>
              <a:t>. A collaboration of the Puyallup Tribe of Indians and Cascadia Consulting Group.</a:t>
            </a:r>
            <a:endParaRPr sz="1000" dirty="0">
              <a:latin typeface="Calibri"/>
              <a:ea typeface="Calibri"/>
              <a:cs typeface="Calibri"/>
              <a:sym typeface="Calibri"/>
            </a:endParaRPr>
          </a:p>
          <a:p>
            <a:pPr marL="0" lvl="0" indent="0" rtl="0">
              <a:spcBef>
                <a:spcPts val="0"/>
              </a:spcBef>
              <a:spcAft>
                <a:spcPts val="0"/>
              </a:spcAft>
              <a:buNone/>
            </a:pPr>
            <a:endParaRPr sz="1050" dirty="0">
              <a:solidFill>
                <a:srgbClr val="111111"/>
              </a:solidFill>
              <a:latin typeface="Roboto"/>
              <a:ea typeface="Roboto"/>
              <a:cs typeface="Roboto"/>
              <a:sym typeface="Roboto"/>
            </a:endParaRPr>
          </a:p>
          <a:p>
            <a:pPr marL="0" lvl="0" indent="0">
              <a:spcBef>
                <a:spcPts val="0"/>
              </a:spcBef>
              <a:spcAft>
                <a:spcPts val="0"/>
              </a:spcAft>
              <a:buNone/>
            </a:pPr>
            <a:r>
              <a:rPr lang="en" sz="1050" dirty="0">
                <a:solidFill>
                  <a:srgbClr val="111111"/>
                </a:solidFill>
                <a:latin typeface="Roboto"/>
                <a:ea typeface="Roboto"/>
                <a:cs typeface="Roboto"/>
                <a:sym typeface="Roboto"/>
              </a:rPr>
              <a:t>Copyright-free photo by Drew Farwell on </a:t>
            </a:r>
            <a:r>
              <a:rPr lang="en" sz="1050" dirty="0" err="1">
                <a:solidFill>
                  <a:srgbClr val="111111"/>
                </a:solidFill>
                <a:latin typeface="Roboto"/>
                <a:ea typeface="Roboto"/>
                <a:cs typeface="Roboto"/>
                <a:sym typeface="Roboto"/>
              </a:rPr>
              <a:t>Unsplash</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ec5f30990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ec5f30990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ec5f30990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ec5f30990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ec5f30990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ec5f30990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ec5f3099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ec5f3099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ebac55a0e_0_1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ebac55a0e_0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[Place the planning committee member names and their affiliations on this slide]</a:t>
            </a:r>
            <a:endParaRPr sz="1200" i="1" dirty="0">
              <a:latin typeface="Calibri"/>
              <a:ea typeface="Calibri"/>
              <a:cs typeface="Calibri"/>
              <a:sym typeface="Calibri"/>
            </a:endParaRPr>
          </a:p>
          <a:p>
            <a:pPr marL="0" lvl="0" indent="0" rtl="0">
              <a:lnSpc>
                <a:spcPct val="115000"/>
              </a:lnSpc>
              <a:spcBef>
                <a:spcPts val="0"/>
              </a:spcBef>
              <a:spcAft>
                <a:spcPts val="0"/>
              </a:spcAft>
              <a:buNone/>
            </a:pPr>
            <a:endParaRPr sz="1200" i="1"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Thank you to the planning committee</a:t>
            </a:r>
            <a:r>
              <a:rPr lang="en" sz="1200" b="0" dirty="0">
                <a:latin typeface="Calibri"/>
                <a:ea typeface="Calibri"/>
                <a:cs typeface="Calibri"/>
                <a:sym typeface="Calibri"/>
              </a:rPr>
              <a:t>,</a:t>
            </a:r>
            <a:r>
              <a:rPr lang="en" sz="1200" dirty="0">
                <a:latin typeface="Calibri"/>
                <a:ea typeface="Calibri"/>
                <a:cs typeface="Calibri"/>
                <a:sym typeface="Calibri"/>
              </a:rPr>
              <a:t> who has worked together to design this community-based gathering in support of [</a:t>
            </a:r>
            <a:r>
              <a:rPr lang="en" sz="1200" i="1" dirty="0">
                <a:latin typeface="Calibri"/>
                <a:ea typeface="Calibri"/>
                <a:cs typeface="Calibri"/>
                <a:sym typeface="Calibri"/>
              </a:rPr>
              <a:t>community’s name</a:t>
            </a:r>
            <a:r>
              <a:rPr lang="en" sz="1200" dirty="0">
                <a:latin typeface="Calibri"/>
                <a:ea typeface="Calibri"/>
                <a:cs typeface="Calibri"/>
                <a:sym typeface="Calibri"/>
              </a:rPr>
              <a:t>] efforts to address climate change.</a:t>
            </a:r>
            <a:endParaRPr sz="1200" dirty="0"/>
          </a:p>
          <a:p>
            <a:pPr marL="0" lvl="0" indent="0" rtl="0">
              <a:lnSpc>
                <a:spcPct val="115000"/>
              </a:lnSpc>
              <a:spcBef>
                <a:spcPts val="0"/>
              </a:spcBef>
              <a:spcAft>
                <a:spcPts val="0"/>
              </a:spcAft>
              <a:buNone/>
            </a:pPr>
            <a:endParaRPr sz="1200" dirty="0"/>
          </a:p>
          <a:p>
            <a:pPr marL="0" lvl="0" indent="0" rtl="0">
              <a:lnSpc>
                <a:spcPct val="115000"/>
              </a:lnSpc>
              <a:spcBef>
                <a:spcPts val="0"/>
              </a:spcBef>
              <a:spcAft>
                <a:spcPts val="0"/>
              </a:spcAft>
              <a:buNone/>
            </a:pPr>
            <a:r>
              <a:rPr lang="en" sz="1200" i="1" dirty="0">
                <a:latin typeface="Calibri"/>
                <a:ea typeface="Calibri"/>
                <a:cs typeface="Calibri"/>
                <a:sym typeface="Calibri"/>
              </a:rPr>
              <a:t>[If desired, list the names and specific contributions of members. Remember, acknowledgments will also be made at the end of the day.]</a:t>
            </a:r>
            <a:endParaRPr sz="1200" i="1"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ebac55a0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ebac55a0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[Place on this slide the names and affiliations of people who have contributed to the gathering outside of the planning committee members. Recognize specifically what they contributed.]</a:t>
            </a:r>
            <a:endParaRPr sz="1200" i="1" dirty="0">
              <a:latin typeface="Calibri"/>
              <a:ea typeface="Calibri"/>
              <a:cs typeface="Calibri"/>
              <a:sym typeface="Calibri"/>
            </a:endParaRPr>
          </a:p>
          <a:p>
            <a:pPr marL="0" lvl="0" indent="0" rtl="0">
              <a:lnSpc>
                <a:spcPct val="115000"/>
              </a:lnSpc>
              <a:spcBef>
                <a:spcPts val="0"/>
              </a:spcBef>
              <a:spcAft>
                <a:spcPts val="0"/>
              </a:spcAft>
              <a:buNone/>
            </a:pPr>
            <a:endParaRPr sz="1200" i="1"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Thank you also to those who have contributed to this gathering in other ways</a:t>
            </a:r>
            <a:r>
              <a:rPr lang="en" sz="1200" dirty="0">
                <a:latin typeface="Calibri"/>
                <a:ea typeface="Calibri"/>
                <a:cs typeface="Calibri"/>
                <a:sym typeface="Calibri"/>
              </a:rPr>
              <a:t>. We could not do this without your knowledge, support, and generosity.</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I apologize if I left anyone’s name off this list</a:t>
            </a:r>
            <a:r>
              <a:rPr lang="en" sz="1200" dirty="0">
                <a:latin typeface="Calibri"/>
                <a:ea typeface="Calibri"/>
                <a:cs typeface="Calibri"/>
                <a:sym typeface="Calibri"/>
              </a:rPr>
              <a:t>.  If I did, please let me know during lunch so we can make sure to acknowledge your contributions.</a:t>
            </a:r>
            <a:endParaRPr sz="1200"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ebac55a0e_0_1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ebac55a0e_0_1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i="1" dirty="0">
                <a:latin typeface="Calibri"/>
                <a:ea typeface="Calibri"/>
                <a:cs typeface="Calibri"/>
                <a:sym typeface="Calibri"/>
              </a:rPr>
              <a:t>[Place an image of your agenda on this slide.</a:t>
            </a:r>
            <a:r>
              <a:rPr lang="en" sz="1200" dirty="0">
                <a:latin typeface="Calibri"/>
                <a:ea typeface="Calibri"/>
                <a:cs typeface="Calibri"/>
                <a:sym typeface="Calibri"/>
              </a:rPr>
              <a:t>]</a:t>
            </a:r>
            <a:endParaRPr sz="1200" dirty="0">
              <a:latin typeface="Calibri"/>
              <a:ea typeface="Calibri"/>
              <a:cs typeface="Calibri"/>
              <a:sym typeface="Calibri"/>
            </a:endParaRP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Here is the agenda for the day.</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Thank you for welcoming us, </a:t>
            </a:r>
            <a:r>
              <a:rPr lang="en" sz="1200" dirty="0">
                <a:latin typeface="Calibri"/>
                <a:ea typeface="Calibri"/>
                <a:cs typeface="Calibri"/>
                <a:sym typeface="Calibri"/>
              </a:rPr>
              <a:t>[</a:t>
            </a:r>
            <a:r>
              <a:rPr lang="en" sz="1200" i="1" dirty="0">
                <a:latin typeface="Calibri"/>
                <a:ea typeface="Calibri"/>
                <a:cs typeface="Calibri"/>
                <a:sym typeface="Calibri"/>
              </a:rPr>
              <a:t>opening prayer contributor’s name here].</a:t>
            </a:r>
            <a:endParaRPr sz="1200" i="1"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I’m starting us off with a presentation to give an</a:t>
            </a:r>
            <a:r>
              <a:rPr lang="en" sz="1200" b="1" dirty="0">
                <a:latin typeface="Calibri"/>
                <a:ea typeface="Calibri"/>
                <a:cs typeface="Calibri"/>
                <a:sym typeface="Calibri"/>
              </a:rPr>
              <a:t> Introduction to Climate Science</a:t>
            </a:r>
            <a:r>
              <a:rPr lang="en" sz="1200" dirty="0">
                <a:latin typeface="Calibri"/>
                <a:ea typeface="Calibri"/>
                <a:cs typeface="Calibri"/>
                <a:sym typeface="Calibri"/>
              </a:rPr>
              <a:t>.</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We will then have [presenter name] present </a:t>
            </a:r>
            <a:r>
              <a:rPr lang="en" sz="1200" b="1" dirty="0">
                <a:latin typeface="Calibri"/>
                <a:ea typeface="Calibri"/>
                <a:cs typeface="Calibri"/>
                <a:sym typeface="Calibri"/>
              </a:rPr>
              <a:t>about [second presentation], </a:t>
            </a:r>
            <a:r>
              <a:rPr lang="en" sz="1200" dirty="0">
                <a:latin typeface="Calibri"/>
                <a:ea typeface="Calibri"/>
                <a:cs typeface="Calibri"/>
                <a:sym typeface="Calibri"/>
              </a:rPr>
              <a:t>followed by [presenter name]  sharing</a:t>
            </a:r>
            <a:r>
              <a:rPr lang="en" sz="1200" b="1" dirty="0">
                <a:latin typeface="Calibri"/>
                <a:ea typeface="Calibri"/>
                <a:cs typeface="Calibri"/>
                <a:sym typeface="Calibri"/>
              </a:rPr>
              <a:t> [third presentation].</a:t>
            </a: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t> </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After the presentations, </a:t>
            </a:r>
            <a:r>
              <a:rPr lang="en" sz="1200" b="1" dirty="0">
                <a:latin typeface="Calibri"/>
                <a:ea typeface="Calibri"/>
                <a:cs typeface="Calibri"/>
                <a:sym typeface="Calibri"/>
              </a:rPr>
              <a:t>we will break to serve dinner and then come together to have a discussion </a:t>
            </a:r>
            <a:r>
              <a:rPr lang="en" sz="1200" dirty="0">
                <a:latin typeface="Calibri"/>
                <a:ea typeface="Calibri"/>
                <a:cs typeface="Calibri"/>
                <a:sym typeface="Calibri"/>
              </a:rPr>
              <a:t>about local climate concerns important to [</a:t>
            </a:r>
            <a:r>
              <a:rPr lang="en" sz="1200" i="1" dirty="0">
                <a:latin typeface="Calibri"/>
                <a:ea typeface="Calibri"/>
                <a:cs typeface="Calibri"/>
                <a:sym typeface="Calibri"/>
              </a:rPr>
              <a:t>name of tribal community</a:t>
            </a:r>
            <a:r>
              <a:rPr lang="en" sz="1200" dirty="0">
                <a:latin typeface="Calibri"/>
                <a:ea typeface="Calibri"/>
                <a:cs typeface="Calibri"/>
                <a:sym typeface="Calibri"/>
              </a:rPr>
              <a:t>].</a:t>
            </a:r>
            <a:endParaRPr sz="1200" dirty="0">
              <a:latin typeface="Calibri"/>
              <a:ea typeface="Calibri"/>
              <a:cs typeface="Calibri"/>
              <a:sym typeface="Calibri"/>
            </a:endParaRPr>
          </a:p>
          <a:p>
            <a:pPr marL="457200" lvl="0" indent="0" rtl="0">
              <a:lnSpc>
                <a:spcPct val="115000"/>
              </a:lnSpc>
              <a:spcBef>
                <a:spcPts val="0"/>
              </a:spcBef>
              <a:spcAft>
                <a:spcPts val="0"/>
              </a:spcAft>
              <a:buNone/>
            </a:pP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Be sure to </a:t>
            </a:r>
            <a:r>
              <a:rPr lang="en" sz="1200" b="1" dirty="0">
                <a:latin typeface="Calibri"/>
                <a:ea typeface="Calibri"/>
                <a:cs typeface="Calibri"/>
                <a:sym typeface="Calibri"/>
              </a:rPr>
              <a:t>stick around for the raffle </a:t>
            </a:r>
            <a:r>
              <a:rPr lang="en" sz="1200" dirty="0">
                <a:latin typeface="Calibri"/>
                <a:ea typeface="Calibri"/>
                <a:cs typeface="Calibri"/>
                <a:sym typeface="Calibri"/>
              </a:rPr>
              <a:t>at the end of the gathering.</a:t>
            </a:r>
            <a:endParaRPr sz="1200"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ebac55a0e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ebac55a0e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It is important to start off by setting goals for this meeting.  By the end of this presentation, there are four main ideas you should remember.</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You should be able to explain</a:t>
            </a:r>
            <a:endParaRPr sz="1200" dirty="0">
              <a:latin typeface="Calibri"/>
              <a:ea typeface="Calibri"/>
              <a:cs typeface="Calibri"/>
              <a:sym typeface="Calibri"/>
            </a:endParaRPr>
          </a:p>
          <a:p>
            <a:pPr marL="1371600" lvl="2"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What is causing climate change</a:t>
            </a:r>
            <a:endParaRPr sz="1200" dirty="0">
              <a:latin typeface="Calibri"/>
              <a:ea typeface="Calibri"/>
              <a:cs typeface="Calibri"/>
              <a:sym typeface="Calibri"/>
            </a:endParaRPr>
          </a:p>
          <a:p>
            <a:pPr marL="1371600" lvl="2"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How today’s climate is different from what we’ve seen throughout history </a:t>
            </a:r>
            <a:endParaRPr sz="1200" dirty="0">
              <a:latin typeface="Calibri"/>
              <a:ea typeface="Calibri"/>
              <a:cs typeface="Calibri"/>
              <a:sym typeface="Calibri"/>
            </a:endParaRPr>
          </a:p>
          <a:p>
            <a:pPr marL="1371600" lvl="2"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Examples of how climate change is affecting the Earth </a:t>
            </a:r>
            <a:endParaRPr sz="1200" dirty="0">
              <a:latin typeface="Calibri"/>
              <a:ea typeface="Calibri"/>
              <a:cs typeface="Calibri"/>
              <a:sym typeface="Calibri"/>
            </a:endParaRPr>
          </a:p>
          <a:p>
            <a:pPr marL="1371600" lvl="2"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What makes your community resilient or able to remain strong despite climate change .</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This presentation</a:t>
            </a:r>
            <a:r>
              <a:rPr lang="en" sz="1200" dirty="0">
                <a:latin typeface="Calibri"/>
                <a:ea typeface="Calibri"/>
                <a:cs typeface="Calibri"/>
                <a:sym typeface="Calibri"/>
              </a:rPr>
              <a:t>, about 50 minutes, will focus on providing a </a:t>
            </a:r>
            <a:r>
              <a:rPr lang="en" sz="1200" b="1" dirty="0">
                <a:latin typeface="Calibri"/>
                <a:ea typeface="Calibri"/>
                <a:cs typeface="Calibri"/>
                <a:sym typeface="Calibri"/>
              </a:rPr>
              <a:t>broad explanation of greenhouse gas emissions, their effect on climate change, and general impacts of climate change on the environment and people</a:t>
            </a:r>
            <a:r>
              <a:rPr lang="en" sz="1200" dirty="0">
                <a:latin typeface="Calibri"/>
                <a:ea typeface="Calibri"/>
                <a:cs typeface="Calibri"/>
                <a:sym typeface="Calibri"/>
              </a:rPr>
              <a:t>, including sea level rise, increased flooding, human health, and the loss of cultural and natural resources. The presentation will end with an explanation and examples of climate resiliency.</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b="1" dirty="0">
                <a:latin typeface="Calibri"/>
                <a:ea typeface="Calibri"/>
                <a:cs typeface="Calibri"/>
                <a:sym typeface="Calibri"/>
              </a:rPr>
              <a:t>I will leave about 10 minutes at the end of the presentation for questions and answers.</a:t>
            </a:r>
            <a:endParaRPr sz="1200" b="1" dirty="0">
              <a:latin typeface="Calibri"/>
              <a:ea typeface="Calibri"/>
              <a:cs typeface="Calibri"/>
              <a:sym typeface="Calibri"/>
            </a:endParaRPr>
          </a:p>
          <a:p>
            <a:pPr marL="0" lvl="0" indent="0" rtl="0">
              <a:spcBef>
                <a:spcPts val="0"/>
              </a:spcBef>
              <a:spcAft>
                <a:spcPts val="0"/>
              </a:spcAft>
              <a:buNone/>
            </a:pPr>
            <a:endParaRPr dirty="0"/>
          </a:p>
          <a:p>
            <a:pPr marL="0" lvl="0" indent="0" rtl="0">
              <a:spcBef>
                <a:spcPts val="0"/>
              </a:spcBef>
              <a:spcAft>
                <a:spcPts val="0"/>
              </a:spcAft>
              <a:buNone/>
            </a:pPr>
            <a:r>
              <a:rPr lang="en" dirty="0"/>
              <a:t>Citations: </a:t>
            </a:r>
          </a:p>
          <a:p>
            <a:pPr marL="0" lvl="0" indent="0" rtl="0">
              <a:spcBef>
                <a:spcPts val="0"/>
              </a:spcBef>
              <a:spcAft>
                <a:spcPts val="0"/>
              </a:spcAft>
              <a:buNone/>
            </a:pPr>
            <a:endParaRPr dirty="0"/>
          </a:p>
          <a:p>
            <a:pPr marL="0" lvl="0" indent="0">
              <a:spcBef>
                <a:spcPts val="0"/>
              </a:spcBef>
              <a:spcAft>
                <a:spcPts val="0"/>
              </a:spcAft>
              <a:buNone/>
            </a:pPr>
            <a:r>
              <a:rPr lang="en" dirty="0"/>
              <a:t>Copyright-free photo from </a:t>
            </a:r>
            <a:r>
              <a:rPr lang="en" dirty="0" err="1"/>
              <a:t>TeroVesalainen</a:t>
            </a:r>
            <a:r>
              <a:rPr lang="en" dirty="0"/>
              <a:t> at https://</a:t>
            </a:r>
            <a:r>
              <a:rPr lang="en" dirty="0" err="1"/>
              <a:t>pixabay.com</a:t>
            </a:r>
            <a:r>
              <a:rPr lang="en" dirty="0"/>
              <a:t>/</a:t>
            </a:r>
            <a:r>
              <a:rPr lang="en" dirty="0" err="1"/>
              <a:t>en</a:t>
            </a:r>
            <a:r>
              <a:rPr lang="en" dirty="0"/>
              <a:t>/mindmap-brainstorm-idea-innovation-2123973/</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ec5f3099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ec5f3099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latin typeface="Calibri"/>
                <a:ea typeface="Calibri"/>
                <a:cs typeface="Calibri"/>
                <a:sym typeface="Calibri"/>
              </a:rPr>
              <a:t>Around the world, there is growing understanding of climate change and the need for immediate attention to help develop climate change policy.</a:t>
            </a:r>
            <a:endParaRPr sz="1200"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There are many groups that focus on climate change, but one of the biggest is called the </a:t>
            </a:r>
            <a:r>
              <a:rPr lang="en" sz="1200" b="1" dirty="0">
                <a:latin typeface="Calibri"/>
                <a:ea typeface="Calibri"/>
                <a:cs typeface="Calibri"/>
                <a:sym typeface="Calibri"/>
              </a:rPr>
              <a:t>Intergovernmental Panel on Climate Change (IPCC).</a:t>
            </a:r>
            <a:endParaRPr sz="1200" b="1"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These are hundreds of scientists from around the world who </a:t>
            </a:r>
            <a:r>
              <a:rPr lang="en" sz="1200" b="1" dirty="0">
                <a:latin typeface="Calibri"/>
                <a:ea typeface="Calibri"/>
                <a:cs typeface="Calibri"/>
                <a:sym typeface="Calibri"/>
              </a:rPr>
              <a:t>study and review</a:t>
            </a:r>
            <a:r>
              <a:rPr lang="en" sz="1200" dirty="0">
                <a:latin typeface="Calibri"/>
                <a:ea typeface="Calibri"/>
                <a:cs typeface="Calibri"/>
                <a:sym typeface="Calibri"/>
              </a:rPr>
              <a:t> scientific, technical, and socio-economic (</a:t>
            </a:r>
            <a:r>
              <a:rPr lang="en" sz="1200" dirty="0">
                <a:solidFill>
                  <a:srgbClr val="FF0000"/>
                </a:solidFill>
                <a:latin typeface="Calibri"/>
                <a:ea typeface="Calibri"/>
                <a:cs typeface="Calibri"/>
                <a:sym typeface="Calibri"/>
              </a:rPr>
              <a:t>HELP</a:t>
            </a:r>
            <a:r>
              <a:rPr lang="en" sz="1200" dirty="0">
                <a:latin typeface="Calibri"/>
                <a:ea typeface="Calibri"/>
                <a:cs typeface="Calibri"/>
                <a:sym typeface="Calibri"/>
              </a:rPr>
              <a:t>) information related to global climate change.</a:t>
            </a:r>
            <a:endParaRPr sz="1200" dirty="0">
              <a:latin typeface="Calibri"/>
              <a:ea typeface="Calibri"/>
              <a:cs typeface="Calibri"/>
              <a:sym typeface="Calibri"/>
            </a:endParaRPr>
          </a:p>
          <a:p>
            <a:pPr marL="9144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They are internationally recognized and advise many world leaders on problems and solutions surrounding climate change.</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While early </a:t>
            </a:r>
            <a:r>
              <a:rPr lang="en" sz="1200" b="1" dirty="0">
                <a:latin typeface="Calibri"/>
                <a:ea typeface="Calibri"/>
                <a:cs typeface="Calibri"/>
                <a:sym typeface="Calibri"/>
              </a:rPr>
              <a:t>debates focused on mitigation</a:t>
            </a:r>
            <a:r>
              <a:rPr lang="en" sz="1200" dirty="0">
                <a:latin typeface="Calibri"/>
                <a:ea typeface="Calibri"/>
                <a:cs typeface="Calibri"/>
                <a:sym typeface="Calibri"/>
              </a:rPr>
              <a:t> or interventions to reduce greenhouse gases, the concept </a:t>
            </a:r>
            <a:r>
              <a:rPr lang="en" sz="1200" b="1" dirty="0">
                <a:latin typeface="Calibri"/>
                <a:ea typeface="Calibri"/>
                <a:cs typeface="Calibri"/>
                <a:sym typeface="Calibri"/>
              </a:rPr>
              <a:t>of adaptation to climate change has also become important.</a:t>
            </a:r>
            <a:endParaRPr sz="1200" b="1"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key message is that there is </a:t>
            </a:r>
            <a:r>
              <a:rPr lang="en" sz="1200" b="1" dirty="0">
                <a:latin typeface="Calibri"/>
                <a:ea typeface="Calibri"/>
                <a:cs typeface="Calibri"/>
                <a:sym typeface="Calibri"/>
              </a:rPr>
              <a:t>important evidence that humans influence climate change.</a:t>
            </a:r>
            <a:endParaRPr sz="1200" b="1"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Additionally, </a:t>
            </a:r>
            <a:r>
              <a:rPr lang="en" sz="1200" b="1" dirty="0">
                <a:latin typeface="Calibri"/>
                <a:ea typeface="Calibri"/>
                <a:cs typeface="Calibri"/>
                <a:sym typeface="Calibri"/>
              </a:rPr>
              <a:t>the more we disrupt our climate, the greater the risks and impacts will be.</a:t>
            </a:r>
            <a:endParaRPr sz="1200" b="1" dirty="0">
              <a:latin typeface="Calibri"/>
              <a:ea typeface="Calibri"/>
              <a:cs typeface="Calibri"/>
              <a:sym typeface="Calibri"/>
            </a:endParaRPr>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However, </a:t>
            </a:r>
            <a:r>
              <a:rPr lang="en" sz="1200" b="1" dirty="0">
                <a:latin typeface="Calibri"/>
                <a:ea typeface="Calibri"/>
                <a:cs typeface="Calibri"/>
                <a:sym typeface="Calibri"/>
              </a:rPr>
              <a:t>humans do have the knowledge, tools, and means to limit the continuation of climate change.</a:t>
            </a:r>
            <a:endParaRPr sz="1200" b="1" dirty="0">
              <a:latin typeface="Calibri"/>
              <a:ea typeface="Calibri"/>
              <a:cs typeface="Calibri"/>
              <a:sym typeface="Calibri"/>
            </a:endParaRPr>
          </a:p>
          <a:p>
            <a:pPr marL="0" lvl="0" indent="0" rtl="0">
              <a:lnSpc>
                <a:spcPct val="115000"/>
              </a:lnSpc>
              <a:spcBef>
                <a:spcPts val="0"/>
              </a:spcBef>
              <a:spcAft>
                <a:spcPts val="0"/>
              </a:spcAft>
              <a:buNone/>
            </a:pPr>
            <a:endParaRPr sz="1200" dirty="0"/>
          </a:p>
          <a:p>
            <a:pPr marL="0" lvl="0" indent="0" rtl="0">
              <a:lnSpc>
                <a:spcPct val="115000"/>
              </a:lnSpc>
              <a:spcBef>
                <a:spcPts val="0"/>
              </a:spcBef>
              <a:spcAft>
                <a:spcPts val="0"/>
              </a:spcAft>
              <a:buNone/>
            </a:pPr>
            <a:r>
              <a:rPr lang="en" sz="1200" dirty="0">
                <a:latin typeface="Calibri"/>
                <a:ea typeface="Calibri"/>
                <a:cs typeface="Calibri"/>
                <a:sym typeface="Calibri"/>
              </a:rPr>
              <a:t>Citations:</a:t>
            </a:r>
          </a:p>
          <a:p>
            <a:pPr marL="0" lvl="0" indent="0" rtl="0">
              <a:lnSpc>
                <a:spcPct val="115000"/>
              </a:lnSpc>
              <a:spcBef>
                <a:spcPts val="0"/>
              </a:spcBef>
              <a:spcAft>
                <a:spcPts val="0"/>
              </a:spcAft>
              <a:buNone/>
            </a:pPr>
            <a:endParaRPr sz="1200" dirty="0">
              <a:latin typeface="Calibri"/>
              <a:ea typeface="Calibri"/>
              <a:cs typeface="Calibri"/>
              <a:sym typeface="Calibri"/>
            </a:endParaRPr>
          </a:p>
          <a:p>
            <a:pPr marL="0" lvl="0" indent="0" rtl="0">
              <a:lnSpc>
                <a:spcPct val="115000"/>
              </a:lnSpc>
              <a:spcBef>
                <a:spcPts val="0"/>
              </a:spcBef>
              <a:spcAft>
                <a:spcPts val="0"/>
              </a:spcAft>
              <a:buNone/>
            </a:pPr>
            <a:r>
              <a:rPr lang="en" sz="1200" dirty="0">
                <a:latin typeface="Calibri"/>
                <a:ea typeface="Calibri"/>
                <a:cs typeface="Calibri"/>
                <a:sym typeface="Calibri"/>
              </a:rPr>
              <a:t>IPCC (2014). Climate change 2014: Synthesis report. </a:t>
            </a:r>
            <a:r>
              <a:rPr lang="en" sz="1200" i="1" dirty="0">
                <a:latin typeface="Calibri"/>
                <a:ea typeface="Calibri"/>
                <a:cs typeface="Calibri"/>
                <a:sym typeface="Calibri"/>
              </a:rPr>
              <a:t>Contribution of working groups I, II and III to the fifth assessment report of the Intergovernmental Panel on Climate Change</a:t>
            </a:r>
            <a:r>
              <a:rPr lang="en" sz="1200" dirty="0">
                <a:latin typeface="Calibri"/>
                <a:ea typeface="Calibri"/>
                <a:cs typeface="Calibri"/>
                <a:sym typeface="Calibri"/>
              </a:rPr>
              <a:t>.</a:t>
            </a:r>
            <a:endParaRPr sz="1200" dirty="0">
              <a:latin typeface="Calibri"/>
              <a:ea typeface="Calibri"/>
              <a:cs typeface="Calibri"/>
              <a:sym typeface="Calibri"/>
            </a:endParaRPr>
          </a:p>
          <a:p>
            <a:pPr marL="0" lvl="0" indent="0" rtl="0">
              <a:spcBef>
                <a:spcPts val="0"/>
              </a:spcBef>
              <a:spcAft>
                <a:spcPts val="0"/>
              </a:spcAft>
              <a:buNone/>
            </a:pPr>
            <a:endParaRPr dirty="0"/>
          </a:p>
          <a:p>
            <a:pPr marL="0" lvl="0" indent="0">
              <a:spcBef>
                <a:spcPts val="0"/>
              </a:spcBef>
              <a:spcAft>
                <a:spcPts val="0"/>
              </a:spcAft>
              <a:buNone/>
            </a:pPr>
            <a:r>
              <a:rPr lang="en" sz="1050" dirty="0">
                <a:solidFill>
                  <a:srgbClr val="111111"/>
                </a:solidFill>
                <a:latin typeface="Roboto"/>
                <a:ea typeface="Roboto"/>
                <a:cs typeface="Roboto"/>
                <a:sym typeface="Roboto"/>
              </a:rPr>
              <a:t>Copyright-free photo by Evan Dennis on </a:t>
            </a:r>
            <a:r>
              <a:rPr lang="en" sz="1050" dirty="0" err="1">
                <a:solidFill>
                  <a:srgbClr val="111111"/>
                </a:solidFill>
                <a:latin typeface="Roboto"/>
                <a:ea typeface="Roboto"/>
                <a:cs typeface="Roboto"/>
                <a:sym typeface="Roboto"/>
              </a:rPr>
              <a:t>Unsplash</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ec5f3099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ec5f3099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latin typeface="Georgia"/>
                <a:ea typeface="Georgia"/>
                <a:cs typeface="Georgia"/>
                <a:sym typeface="Georgia"/>
              </a:rPr>
              <a:t>This graphic shows the large </a:t>
            </a:r>
            <a:r>
              <a:rPr lang="en" sz="1200" b="1" dirty="0">
                <a:latin typeface="Georgia"/>
                <a:ea typeface="Georgia"/>
                <a:cs typeface="Georgia"/>
                <a:sym typeface="Georgia"/>
              </a:rPr>
              <a:t>increase in greenhouse gas emissions </a:t>
            </a:r>
            <a:r>
              <a:rPr lang="en" sz="1200" dirty="0">
                <a:latin typeface="Georgia"/>
                <a:ea typeface="Georgia"/>
                <a:cs typeface="Georgia"/>
                <a:sym typeface="Georgia"/>
              </a:rPr>
              <a:t>since the industrial revolution in the 1700s and 1800s.</a:t>
            </a:r>
            <a:endParaRPr sz="1200" dirty="0">
              <a:latin typeface="Georgia"/>
              <a:ea typeface="Georgia"/>
              <a:cs typeface="Georgia"/>
              <a:sym typeface="Georgia"/>
            </a:endParaRPr>
          </a:p>
          <a:p>
            <a:pPr marL="457200" lvl="0" indent="-304800" rtl="0">
              <a:lnSpc>
                <a:spcPct val="115000"/>
              </a:lnSpc>
              <a:spcBef>
                <a:spcPts val="0"/>
              </a:spcBef>
              <a:spcAft>
                <a:spcPts val="0"/>
              </a:spcAft>
              <a:buSzPts val="1200"/>
              <a:buFont typeface="Georgia"/>
              <a:buChar char="●"/>
            </a:pPr>
            <a:r>
              <a:rPr lang="en" sz="1200" dirty="0">
                <a:latin typeface="Georgia"/>
                <a:ea typeface="Georgia"/>
                <a:cs typeface="Georgia"/>
                <a:sym typeface="Georgia"/>
              </a:rPr>
              <a:t>Greenhouse gas emissions are both natural and human created.</a:t>
            </a:r>
            <a:endParaRPr sz="1200" dirty="0">
              <a:latin typeface="Georgia"/>
              <a:ea typeface="Georgia"/>
              <a:cs typeface="Georgia"/>
              <a:sym typeface="Georgia"/>
            </a:endParaRPr>
          </a:p>
          <a:p>
            <a:pPr marL="914400" lvl="1" indent="-304800" rtl="0">
              <a:lnSpc>
                <a:spcPct val="115000"/>
              </a:lnSpc>
              <a:spcBef>
                <a:spcPts val="0"/>
              </a:spcBef>
              <a:spcAft>
                <a:spcPts val="0"/>
              </a:spcAft>
              <a:buSzPts val="1200"/>
              <a:buFont typeface="Georgia"/>
              <a:buChar char="○"/>
            </a:pPr>
            <a:r>
              <a:rPr lang="en" sz="1200" dirty="0">
                <a:latin typeface="Georgia"/>
                <a:ea typeface="Georgia"/>
                <a:cs typeface="Georgia"/>
                <a:sym typeface="Georgia"/>
              </a:rPr>
              <a:t>The red line is carbon dioxide. (Naturally it comes from decomposition. Humans produce it when they burn gas and oil.)</a:t>
            </a:r>
            <a:endParaRPr sz="1200" dirty="0">
              <a:latin typeface="Georgia"/>
              <a:ea typeface="Georgia"/>
              <a:cs typeface="Georgia"/>
              <a:sym typeface="Georgia"/>
            </a:endParaRPr>
          </a:p>
          <a:p>
            <a:pPr marL="914400" lvl="1" indent="-304800" rtl="0">
              <a:lnSpc>
                <a:spcPct val="115000"/>
              </a:lnSpc>
              <a:spcBef>
                <a:spcPts val="0"/>
              </a:spcBef>
              <a:spcAft>
                <a:spcPts val="0"/>
              </a:spcAft>
              <a:buSzPts val="1200"/>
              <a:buFont typeface="Georgia"/>
              <a:buChar char="○"/>
            </a:pPr>
            <a:r>
              <a:rPr lang="en" sz="1200" dirty="0">
                <a:latin typeface="Georgia"/>
                <a:ea typeface="Georgia"/>
                <a:cs typeface="Georgia"/>
                <a:sym typeface="Georgia"/>
              </a:rPr>
              <a:t>The green line is methane. (It is produced when coal or natural gas burns.)</a:t>
            </a:r>
            <a:endParaRPr sz="1200" dirty="0">
              <a:latin typeface="Georgia"/>
              <a:ea typeface="Georgia"/>
              <a:cs typeface="Georgia"/>
              <a:sym typeface="Georgia"/>
            </a:endParaRPr>
          </a:p>
          <a:p>
            <a:pPr marL="914400" lvl="1" indent="-304800" rtl="0">
              <a:lnSpc>
                <a:spcPct val="115000"/>
              </a:lnSpc>
              <a:spcBef>
                <a:spcPts val="0"/>
              </a:spcBef>
              <a:spcAft>
                <a:spcPts val="0"/>
              </a:spcAft>
              <a:buSzPts val="1200"/>
              <a:buFont typeface="Georgia"/>
              <a:buChar char="○"/>
            </a:pPr>
            <a:r>
              <a:rPr lang="en" sz="1200" dirty="0">
                <a:latin typeface="Georgia"/>
                <a:ea typeface="Georgia"/>
                <a:cs typeface="Georgia"/>
                <a:sym typeface="Georgia"/>
              </a:rPr>
              <a:t>The black line is nitrous oxide (It is produced naturally after lightning strikes and by humans when dealing with agriculture and fertilizers.) </a:t>
            </a:r>
            <a:r>
              <a:rPr lang="en" sz="1200" dirty="0">
                <a:solidFill>
                  <a:srgbClr val="FF0000"/>
                </a:solidFill>
                <a:latin typeface="Georgia"/>
                <a:ea typeface="Georgia"/>
                <a:cs typeface="Georgia"/>
                <a:sym typeface="Georgia"/>
              </a:rPr>
              <a:t> </a:t>
            </a:r>
            <a:endParaRPr sz="1200" dirty="0">
              <a:latin typeface="Georgia"/>
              <a:ea typeface="Georgia"/>
              <a:cs typeface="Georgia"/>
              <a:sym typeface="Georgia"/>
            </a:endParaRPr>
          </a:p>
          <a:p>
            <a:pPr marL="457200" lvl="0" indent="-304800" rtl="0">
              <a:lnSpc>
                <a:spcPct val="115000"/>
              </a:lnSpc>
              <a:spcBef>
                <a:spcPts val="0"/>
              </a:spcBef>
              <a:spcAft>
                <a:spcPts val="0"/>
              </a:spcAft>
              <a:buSzPts val="1200"/>
              <a:buFont typeface="Calibri"/>
              <a:buChar char="●"/>
            </a:pPr>
            <a:r>
              <a:rPr lang="en" sz="1200" dirty="0">
                <a:latin typeface="Georgia"/>
                <a:ea typeface="Georgia"/>
                <a:cs typeface="Georgia"/>
                <a:sym typeface="Georgia"/>
              </a:rPr>
              <a:t>The extra human-created greenhouse gases </a:t>
            </a:r>
            <a:r>
              <a:rPr lang="en" sz="1200" b="1" dirty="0">
                <a:latin typeface="Georgia"/>
                <a:ea typeface="Georgia"/>
                <a:cs typeface="Georgia"/>
                <a:sym typeface="Georgia"/>
              </a:rPr>
              <a:t>stay in our atmosphere and contribute heavily to climate change.</a:t>
            </a:r>
            <a:endParaRPr sz="1200" dirty="0">
              <a:latin typeface="Georgia"/>
              <a:ea typeface="Georgia"/>
              <a:cs typeface="Georgia"/>
              <a:sym typeface="Georgia"/>
            </a:endParaRPr>
          </a:p>
          <a:p>
            <a:pPr marL="457200" lvl="0" indent="-304800" rtl="0">
              <a:lnSpc>
                <a:spcPct val="115000"/>
              </a:lnSpc>
              <a:spcBef>
                <a:spcPts val="0"/>
              </a:spcBef>
              <a:spcAft>
                <a:spcPts val="0"/>
              </a:spcAft>
              <a:buSzPts val="1200"/>
              <a:buFont typeface="Calibri"/>
              <a:buChar char="●"/>
            </a:pPr>
            <a:r>
              <a:rPr lang="en" sz="1200" dirty="0">
                <a:latin typeface="Georgia"/>
                <a:ea typeface="Georgia"/>
                <a:cs typeface="Georgia"/>
                <a:sym typeface="Georgia"/>
              </a:rPr>
              <a:t>The increase in human-induced greenhouse gas emissions has </a:t>
            </a:r>
            <a:r>
              <a:rPr lang="en" sz="1200" b="1" dirty="0">
                <a:latin typeface="Georgia"/>
                <a:ea typeface="Georgia"/>
                <a:cs typeface="Georgia"/>
                <a:sym typeface="Georgia"/>
              </a:rPr>
              <a:t>led to anthropogenic </a:t>
            </a:r>
            <a:r>
              <a:rPr lang="en" sz="1200" dirty="0">
                <a:latin typeface="Georgia"/>
                <a:ea typeface="Georgia"/>
                <a:cs typeface="Georgia"/>
                <a:sym typeface="Georgia"/>
              </a:rPr>
              <a:t>(an-thro-</a:t>
            </a:r>
            <a:r>
              <a:rPr lang="en" sz="1200" dirty="0" err="1">
                <a:latin typeface="Georgia"/>
                <a:ea typeface="Georgia"/>
                <a:cs typeface="Georgia"/>
                <a:sym typeface="Georgia"/>
              </a:rPr>
              <a:t>po</a:t>
            </a:r>
            <a:r>
              <a:rPr lang="en" sz="1200" dirty="0">
                <a:latin typeface="Georgia"/>
                <a:ea typeface="Georgia"/>
                <a:cs typeface="Georgia"/>
                <a:sym typeface="Georgia"/>
              </a:rPr>
              <a:t>-gen-</a:t>
            </a:r>
            <a:r>
              <a:rPr lang="en" sz="1200" dirty="0" err="1">
                <a:latin typeface="Georgia"/>
                <a:ea typeface="Georgia"/>
                <a:cs typeface="Georgia"/>
                <a:sym typeface="Georgia"/>
              </a:rPr>
              <a:t>ic</a:t>
            </a:r>
            <a:r>
              <a:rPr lang="en" sz="1200" dirty="0">
                <a:latin typeface="Georgia"/>
                <a:ea typeface="Georgia"/>
                <a:cs typeface="Georgia"/>
                <a:sym typeface="Georgia"/>
              </a:rPr>
              <a:t>) </a:t>
            </a:r>
            <a:r>
              <a:rPr lang="en" sz="1200" b="1" dirty="0">
                <a:latin typeface="Georgia"/>
                <a:ea typeface="Georgia"/>
                <a:cs typeface="Georgia"/>
                <a:sym typeface="Georgia"/>
              </a:rPr>
              <a:t>climate change</a:t>
            </a:r>
            <a:r>
              <a:rPr lang="en" sz="1200" dirty="0">
                <a:latin typeface="Georgia"/>
                <a:ea typeface="Georgia"/>
                <a:cs typeface="Georgia"/>
                <a:sym typeface="Georgia"/>
              </a:rPr>
              <a:t>, which means the changes we’re seeing are caused by humans, not just normal environment changes.</a:t>
            </a:r>
            <a:endParaRPr sz="1200" dirty="0">
              <a:latin typeface="Georgia"/>
              <a:ea typeface="Georgia"/>
              <a:cs typeface="Georgia"/>
              <a:sym typeface="Georgia"/>
            </a:endParaRPr>
          </a:p>
          <a:p>
            <a:pPr marL="0" lvl="0" indent="0" rtl="0">
              <a:lnSpc>
                <a:spcPct val="115000"/>
              </a:lnSpc>
              <a:spcBef>
                <a:spcPts val="0"/>
              </a:spcBef>
              <a:spcAft>
                <a:spcPts val="0"/>
              </a:spcAft>
              <a:buNone/>
            </a:pPr>
            <a:endParaRPr sz="1200" b="1" dirty="0">
              <a:latin typeface="Georgia"/>
              <a:ea typeface="Georgia"/>
              <a:cs typeface="Georgia"/>
              <a:sym typeface="Georgia"/>
            </a:endParaRPr>
          </a:p>
          <a:p>
            <a:pPr marL="0" lvl="0" indent="0" rtl="0">
              <a:lnSpc>
                <a:spcPct val="115000"/>
              </a:lnSpc>
              <a:spcBef>
                <a:spcPts val="0"/>
              </a:spcBef>
              <a:spcAft>
                <a:spcPts val="0"/>
              </a:spcAft>
              <a:buNone/>
            </a:pPr>
            <a:endParaRPr sz="1200" b="1" dirty="0">
              <a:latin typeface="Georgia"/>
              <a:ea typeface="Georgia"/>
              <a:cs typeface="Georgia"/>
              <a:sym typeface="Georgia"/>
            </a:endParaRPr>
          </a:p>
          <a:p>
            <a:pPr marL="0" lvl="0" indent="0" rtl="0">
              <a:lnSpc>
                <a:spcPct val="115000"/>
              </a:lnSpc>
              <a:spcBef>
                <a:spcPts val="0"/>
              </a:spcBef>
              <a:spcAft>
                <a:spcPts val="0"/>
              </a:spcAft>
              <a:buNone/>
            </a:pPr>
            <a:r>
              <a:rPr lang="en" sz="1200" dirty="0">
                <a:latin typeface="Georgia"/>
                <a:ea typeface="Georgia"/>
                <a:cs typeface="Georgia"/>
                <a:sym typeface="Georgia"/>
              </a:rPr>
              <a:t>Citations: </a:t>
            </a:r>
          </a:p>
          <a:p>
            <a:pPr marL="0" lvl="0" indent="0" rtl="0">
              <a:lnSpc>
                <a:spcPct val="115000"/>
              </a:lnSpc>
              <a:spcBef>
                <a:spcPts val="0"/>
              </a:spcBef>
              <a:spcAft>
                <a:spcPts val="0"/>
              </a:spcAft>
              <a:buNone/>
            </a:pPr>
            <a:endParaRPr lang="en" sz="1200" dirty="0">
              <a:latin typeface="Georgia"/>
              <a:ea typeface="Georgia"/>
              <a:cs typeface="Georgia"/>
              <a:sym typeface="Georgia"/>
            </a:endParaRPr>
          </a:p>
          <a:p>
            <a:pPr marL="0" lvl="0" indent="0" rtl="0">
              <a:lnSpc>
                <a:spcPct val="115000"/>
              </a:lnSpc>
              <a:spcBef>
                <a:spcPts val="0"/>
              </a:spcBef>
              <a:spcAft>
                <a:spcPts val="0"/>
              </a:spcAft>
              <a:buNone/>
            </a:pPr>
            <a:r>
              <a:rPr lang="en" sz="1200" dirty="0">
                <a:latin typeface="Georgia"/>
                <a:ea typeface="Georgia"/>
                <a:cs typeface="Georgia"/>
                <a:sym typeface="Georgia"/>
              </a:rPr>
              <a:t>Karl, Thomas R., Melillo, Jerry M., &amp; Peterson, Thomas C. (Eds.). (2009). </a:t>
            </a:r>
            <a:r>
              <a:rPr lang="en" sz="1200" i="1" dirty="0">
                <a:latin typeface="Georgia"/>
                <a:ea typeface="Georgia"/>
                <a:cs typeface="Georgia"/>
                <a:sym typeface="Georgia"/>
              </a:rPr>
              <a:t>Global climate change impacts in the United States</a:t>
            </a:r>
            <a:r>
              <a:rPr lang="en" sz="1200" dirty="0">
                <a:latin typeface="Georgia"/>
                <a:ea typeface="Georgia"/>
                <a:cs typeface="Georgia"/>
                <a:sym typeface="Georgia"/>
              </a:rPr>
              <a:t>. Cambridge University Press.</a:t>
            </a:r>
          </a:p>
          <a:p>
            <a:pPr marL="0" lvl="0" indent="0" rtl="0">
              <a:lnSpc>
                <a:spcPct val="115000"/>
              </a:lnSpc>
              <a:spcBef>
                <a:spcPts val="0"/>
              </a:spcBef>
              <a:spcAft>
                <a:spcPts val="0"/>
              </a:spcAft>
              <a:buNone/>
            </a:pPr>
            <a:endParaRPr sz="1200" dirty="0">
              <a:latin typeface="Georgia"/>
              <a:ea typeface="Georgia"/>
              <a:cs typeface="Georgia"/>
              <a:sym typeface="Georgia"/>
            </a:endParaRPr>
          </a:p>
          <a:p>
            <a:pPr marL="0" lvl="0" indent="0" rtl="0">
              <a:lnSpc>
                <a:spcPct val="115000"/>
              </a:lnSpc>
              <a:spcBef>
                <a:spcPts val="0"/>
              </a:spcBef>
              <a:spcAft>
                <a:spcPts val="0"/>
              </a:spcAft>
              <a:buNone/>
            </a:pPr>
            <a:r>
              <a:rPr lang="en" sz="1200" dirty="0">
                <a:solidFill>
                  <a:srgbClr val="111111"/>
                </a:solidFill>
                <a:latin typeface="Georgia"/>
                <a:ea typeface="Georgia"/>
                <a:cs typeface="Georgia"/>
                <a:sym typeface="Georgia"/>
              </a:rPr>
              <a:t>Copyright-free photo by Jonathan Percy on </a:t>
            </a:r>
            <a:r>
              <a:rPr lang="en" sz="1200" dirty="0" err="1">
                <a:solidFill>
                  <a:srgbClr val="111111"/>
                </a:solidFill>
                <a:latin typeface="Georgia"/>
                <a:ea typeface="Georgia"/>
                <a:cs typeface="Georgia"/>
                <a:sym typeface="Georgia"/>
              </a:rPr>
              <a:t>Unsplash</a:t>
            </a:r>
            <a:endParaRPr sz="1200" dirty="0">
              <a:solidFill>
                <a:srgbClr val="111111"/>
              </a:solidFill>
              <a:latin typeface="Georgia"/>
              <a:ea typeface="Georgia"/>
              <a:cs typeface="Georgia"/>
              <a:sym typeface="Georgia"/>
            </a:endParaRPr>
          </a:p>
          <a:p>
            <a:pPr marL="0" lvl="0" indent="0" rtl="0">
              <a:lnSpc>
                <a:spcPct val="115000"/>
              </a:lnSpc>
              <a:spcBef>
                <a:spcPts val="0"/>
              </a:spcBef>
              <a:spcAft>
                <a:spcPts val="0"/>
              </a:spcAft>
              <a:buNone/>
            </a:pPr>
            <a:endParaRPr sz="1200" dirty="0">
              <a:solidFill>
                <a:srgbClr val="111111"/>
              </a:solidFill>
              <a:highlight>
                <a:srgbClr val="F5F5F5"/>
              </a:highlight>
              <a:latin typeface="Georgia"/>
              <a:ea typeface="Georgia"/>
              <a:cs typeface="Georgia"/>
              <a:sym typeface="Georgia"/>
            </a:endParaRPr>
          </a:p>
          <a:p>
            <a:pPr marL="0" marR="444500" lvl="0" indent="0" rtl="0">
              <a:lnSpc>
                <a:spcPct val="115000"/>
              </a:lnSpc>
              <a:spcBef>
                <a:spcPts val="0"/>
              </a:spcBef>
              <a:spcAft>
                <a:spcPts val="0"/>
              </a:spcAft>
              <a:buNone/>
            </a:pPr>
            <a:r>
              <a:rPr lang="en" sz="1200" dirty="0">
                <a:latin typeface="Georgia"/>
                <a:ea typeface="Georgia"/>
                <a:cs typeface="Georgia"/>
                <a:sym typeface="Georgia"/>
              </a:rPr>
              <a:t>Copyright-free photo by </a:t>
            </a:r>
            <a:r>
              <a:rPr lang="en" sz="1200" dirty="0" err="1">
                <a:latin typeface="Georgia"/>
                <a:ea typeface="Georgia"/>
                <a:cs typeface="Georgia"/>
                <a:sym typeface="Georgia"/>
              </a:rPr>
              <a:t>Marra</a:t>
            </a:r>
            <a:r>
              <a:rPr lang="en" sz="1200" dirty="0">
                <a:latin typeface="Georgia"/>
                <a:ea typeface="Georgia"/>
                <a:cs typeface="Georgia"/>
                <a:sym typeface="Georgia"/>
              </a:rPr>
              <a:t> </a:t>
            </a:r>
            <a:r>
              <a:rPr lang="en" sz="1200" dirty="0" err="1">
                <a:latin typeface="Georgia"/>
                <a:ea typeface="Georgia"/>
                <a:cs typeface="Georgia"/>
                <a:sym typeface="Georgia"/>
              </a:rPr>
              <a:t>Sherrier</a:t>
            </a:r>
            <a:r>
              <a:rPr lang="en" sz="1200" dirty="0">
                <a:latin typeface="Georgia"/>
                <a:ea typeface="Georgia"/>
                <a:cs typeface="Georgia"/>
                <a:sym typeface="Georgia"/>
              </a:rPr>
              <a:t> on </a:t>
            </a:r>
            <a:r>
              <a:rPr lang="en" sz="1200" dirty="0" err="1">
                <a:latin typeface="Georgia"/>
                <a:ea typeface="Georgia"/>
                <a:cs typeface="Georgia"/>
                <a:sym typeface="Georgia"/>
              </a:rPr>
              <a:t>Unsplash</a:t>
            </a:r>
            <a:endParaRPr sz="1200" dirty="0">
              <a:solidFill>
                <a:srgbClr val="999999"/>
              </a:solidFill>
              <a:highlight>
                <a:srgbClr val="FFFFFF"/>
              </a:highlight>
              <a:latin typeface="Georgia"/>
              <a:ea typeface="Georgia"/>
              <a:cs typeface="Georgia"/>
              <a:sym typeface="Georgia"/>
            </a:endParaRPr>
          </a:p>
          <a:p>
            <a:pPr marL="0" marR="444500" lvl="0" indent="0" rtl="0">
              <a:lnSpc>
                <a:spcPct val="115000"/>
              </a:lnSpc>
              <a:spcBef>
                <a:spcPts val="0"/>
              </a:spcBef>
              <a:spcAft>
                <a:spcPts val="0"/>
              </a:spcAft>
              <a:buNone/>
            </a:pPr>
            <a:endParaRPr sz="1200" dirty="0">
              <a:highlight>
                <a:srgbClr val="FFFFFF"/>
              </a:highlight>
              <a:latin typeface="Georgia"/>
              <a:ea typeface="Georgia"/>
              <a:cs typeface="Georgia"/>
              <a:sym typeface="Georgia"/>
            </a:endParaRPr>
          </a:p>
          <a:p>
            <a:pPr marL="0" marR="444500" lvl="0" indent="0" rtl="0">
              <a:lnSpc>
                <a:spcPct val="115000"/>
              </a:lnSpc>
              <a:spcBef>
                <a:spcPts val="0"/>
              </a:spcBef>
              <a:spcAft>
                <a:spcPts val="0"/>
              </a:spcAft>
              <a:buNone/>
            </a:pPr>
            <a:r>
              <a:rPr lang="en" sz="1200" dirty="0">
                <a:highlight>
                  <a:srgbClr val="FFFFFF"/>
                </a:highlight>
                <a:latin typeface="Georgia"/>
                <a:ea typeface="Georgia"/>
                <a:cs typeface="Georgia"/>
                <a:sym typeface="Georgia"/>
              </a:rPr>
              <a:t>Copyright-free photo by pixel 1 from https://</a:t>
            </a:r>
            <a:r>
              <a:rPr lang="en" sz="1200" dirty="0" err="1">
                <a:highlight>
                  <a:srgbClr val="FFFFFF"/>
                </a:highlight>
                <a:latin typeface="Georgia"/>
                <a:ea typeface="Georgia"/>
                <a:cs typeface="Georgia"/>
                <a:sym typeface="Georgia"/>
              </a:rPr>
              <a:t>pixabay.com</a:t>
            </a:r>
            <a:r>
              <a:rPr lang="en" sz="1200" dirty="0">
                <a:highlight>
                  <a:srgbClr val="FFFFFF"/>
                </a:highlight>
                <a:latin typeface="Georgia"/>
                <a:ea typeface="Georgia"/>
                <a:cs typeface="Georgia"/>
                <a:sym typeface="Georgia"/>
              </a:rPr>
              <a:t>/</a:t>
            </a:r>
            <a:r>
              <a:rPr lang="en" sz="1200" dirty="0" err="1">
                <a:highlight>
                  <a:srgbClr val="FFFFFF"/>
                </a:highlight>
                <a:latin typeface="Georgia"/>
                <a:ea typeface="Georgia"/>
                <a:cs typeface="Georgia"/>
                <a:sym typeface="Georgia"/>
              </a:rPr>
              <a:t>en</a:t>
            </a:r>
            <a:r>
              <a:rPr lang="en" sz="1200" dirty="0">
                <a:highlight>
                  <a:srgbClr val="FFFFFF"/>
                </a:highlight>
                <a:latin typeface="Georgia"/>
                <a:ea typeface="Georgia"/>
                <a:cs typeface="Georgia"/>
                <a:sym typeface="Georgia"/>
              </a:rPr>
              <a:t>/hydrogen-sulfide-fertilizer-spray-905243/ </a:t>
            </a:r>
            <a:endParaRPr sz="1200" dirty="0">
              <a:highlight>
                <a:srgbClr val="FFFFFF"/>
              </a:highlight>
              <a:latin typeface="Georgia"/>
              <a:ea typeface="Georgia"/>
              <a:cs typeface="Georgia"/>
              <a:sym typeface="Georgia"/>
            </a:endParaRPr>
          </a:p>
          <a:p>
            <a:pPr marL="0" lvl="0" indent="0" rtl="0">
              <a:lnSpc>
                <a:spcPct val="115000"/>
              </a:lnSpc>
              <a:spcBef>
                <a:spcPts val="0"/>
              </a:spcBef>
              <a:spcAft>
                <a:spcPts val="0"/>
              </a:spcAft>
              <a:buNone/>
            </a:pPr>
            <a:endParaRPr sz="1200" dirty="0"/>
          </a:p>
          <a:p>
            <a:pPr marL="0" lvl="0" indent="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ec5f3099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ec5f3099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dirty="0"/>
              <a:t>Another greenhouse gas is carbon dioxide.</a:t>
            </a:r>
            <a:endParaRPr sz="1200" dirty="0"/>
          </a:p>
          <a:p>
            <a:pPr marL="4572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Naturally, the </a:t>
            </a:r>
            <a:r>
              <a:rPr lang="en" sz="1200" b="1" dirty="0">
                <a:latin typeface="Calibri"/>
                <a:ea typeface="Calibri"/>
                <a:cs typeface="Calibri"/>
                <a:sym typeface="Calibri"/>
              </a:rPr>
              <a:t>amount of carbon </a:t>
            </a:r>
            <a:r>
              <a:rPr lang="en" sz="1200" dirty="0">
                <a:latin typeface="Calibri"/>
                <a:ea typeface="Calibri"/>
                <a:cs typeface="Calibri"/>
                <a:sym typeface="Calibri"/>
              </a:rPr>
              <a:t>(in the air) </a:t>
            </a:r>
            <a:r>
              <a:rPr lang="en" sz="1200" b="1" dirty="0">
                <a:latin typeface="Calibri"/>
                <a:ea typeface="Calibri"/>
                <a:cs typeface="Calibri"/>
                <a:sym typeface="Calibri"/>
              </a:rPr>
              <a:t>cycles</a:t>
            </a:r>
            <a:r>
              <a:rPr lang="en" sz="1200" dirty="0">
                <a:latin typeface="Calibri"/>
                <a:ea typeface="Calibri"/>
                <a:cs typeface="Calibri"/>
                <a:sym typeface="Calibri"/>
              </a:rPr>
              <a:t> through different levels over time, as you can see in the first graph.</a:t>
            </a:r>
            <a:endParaRPr sz="1200" dirty="0">
              <a:latin typeface="Calibri"/>
              <a:ea typeface="Calibri"/>
              <a:cs typeface="Calibri"/>
              <a:sym typeface="Calibri"/>
            </a:endParaRPr>
          </a:p>
          <a:p>
            <a:pPr marL="9144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PPM stands for parts per million, and you can see that historically, the carbon dioxide concentration was never higher than 300 parts per million.</a:t>
            </a:r>
            <a:endParaRPr sz="1200" dirty="0">
              <a:latin typeface="Calibri"/>
              <a:ea typeface="Calibri"/>
              <a:cs typeface="Calibri"/>
              <a:sym typeface="Calibri"/>
            </a:endParaRPr>
          </a:p>
          <a:p>
            <a:pPr marL="9144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However, </a:t>
            </a:r>
            <a:r>
              <a:rPr lang="en" sz="1200" b="1" dirty="0">
                <a:latin typeface="Calibri"/>
                <a:ea typeface="Calibri"/>
                <a:cs typeface="Calibri"/>
                <a:sym typeface="Calibri"/>
              </a:rPr>
              <a:t>today’s atmospheric concentrations are higher </a:t>
            </a:r>
            <a:r>
              <a:rPr lang="en" sz="1200" dirty="0">
                <a:latin typeface="Calibri"/>
                <a:ea typeface="Calibri"/>
                <a:cs typeface="Calibri"/>
                <a:sym typeface="Calibri"/>
              </a:rPr>
              <a:t>than any known through history.</a:t>
            </a:r>
            <a:endParaRPr sz="1200" dirty="0">
              <a:latin typeface="Calibri"/>
              <a:ea typeface="Calibri"/>
              <a:cs typeface="Calibri"/>
              <a:sym typeface="Calibri"/>
            </a:endParaRPr>
          </a:p>
          <a:p>
            <a:pPr marL="13716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levels around 2015 were 400 parts per million.</a:t>
            </a:r>
            <a:endParaRPr sz="1200" dirty="0">
              <a:latin typeface="Calibri"/>
              <a:ea typeface="Calibri"/>
              <a:cs typeface="Calibri"/>
              <a:sym typeface="Calibri"/>
            </a:endParaRPr>
          </a:p>
          <a:p>
            <a:pPr marL="1371600" lvl="1"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These may not seem like large changes, but even small changes can have big effects on the environment.</a:t>
            </a:r>
            <a:endParaRPr sz="1200" dirty="0">
              <a:latin typeface="Calibri"/>
              <a:ea typeface="Calibri"/>
              <a:cs typeface="Calibri"/>
              <a:sym typeface="Calibri"/>
            </a:endParaRPr>
          </a:p>
          <a:p>
            <a:pPr marL="914400" lvl="0" indent="-304800" rtl="0">
              <a:lnSpc>
                <a:spcPct val="115000"/>
              </a:lnSpc>
              <a:spcBef>
                <a:spcPts val="0"/>
              </a:spcBef>
              <a:spcAft>
                <a:spcPts val="0"/>
              </a:spcAft>
              <a:buSzPts val="1200"/>
              <a:buFont typeface="Calibri"/>
              <a:buChar char="●"/>
            </a:pPr>
            <a:r>
              <a:rPr lang="en" sz="1200" dirty="0">
                <a:latin typeface="Calibri"/>
                <a:ea typeface="Calibri"/>
                <a:cs typeface="Calibri"/>
                <a:sym typeface="Calibri"/>
              </a:rPr>
              <a:t>The amounts of carbon from thousands of years ago are found using geology and measuring carbon concentrations frozen in Antarctica.</a:t>
            </a:r>
            <a:endParaRPr sz="1200" dirty="0">
              <a:latin typeface="Calibri"/>
              <a:ea typeface="Calibri"/>
              <a:cs typeface="Calibri"/>
              <a:sym typeface="Calibri"/>
            </a:endParaRPr>
          </a:p>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claritalb.org/module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1" y="0"/>
            <a:ext cx="9143996" cy="5143494"/>
          </a:xfrm>
          <a:prstGeom prst="rect">
            <a:avLst/>
          </a:prstGeom>
          <a:noFill/>
          <a:ln>
            <a:noFill/>
          </a:ln>
        </p:spPr>
      </p:pic>
      <p:sp>
        <p:nvSpPr>
          <p:cNvPr id="68" name="Google Shape;68;p13"/>
          <p:cNvSpPr txBox="1"/>
          <p:nvPr/>
        </p:nvSpPr>
        <p:spPr>
          <a:xfrm>
            <a:off x="-2" y="0"/>
            <a:ext cx="9144000" cy="157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Helvetica" pitchFamily="2" charset="0"/>
              </a:rPr>
              <a:t>Introduction </a:t>
            </a:r>
          </a:p>
          <a:p>
            <a:pPr marL="0" lvl="0" indent="0" algn="ctr" rtl="0">
              <a:spcBef>
                <a:spcPts val="0"/>
              </a:spcBef>
              <a:spcAft>
                <a:spcPts val="0"/>
              </a:spcAft>
              <a:buNone/>
            </a:pPr>
            <a:r>
              <a:rPr lang="en" sz="4800" b="1" dirty="0">
                <a:latin typeface="Helvetica" pitchFamily="2" charset="0"/>
              </a:rPr>
              <a:t>to Climate Science</a:t>
            </a:r>
            <a:endParaRPr dirty="0">
              <a:latin typeface="Helvetica" pitchFamily="2" charset="0"/>
            </a:endParaRPr>
          </a:p>
        </p:txBody>
      </p:sp>
      <p:sp>
        <p:nvSpPr>
          <p:cNvPr id="69" name="Google Shape;69;p13"/>
          <p:cNvSpPr txBox="1"/>
          <p:nvPr/>
        </p:nvSpPr>
        <p:spPr>
          <a:xfrm>
            <a:off x="721175" y="1292725"/>
            <a:ext cx="7307100" cy="19731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1000"/>
              </a:spcBef>
              <a:spcAft>
                <a:spcPts val="0"/>
              </a:spcAft>
              <a:buNone/>
            </a:pPr>
            <a:r>
              <a:rPr lang="en" sz="2000" dirty="0">
                <a:latin typeface="Helvetica" pitchFamily="2" charset="0"/>
              </a:rPr>
              <a:t>[Tribe Name] Community Climate Adaptation Workshop </a:t>
            </a:r>
            <a:endParaRPr sz="2000" dirty="0">
              <a:latin typeface="Helvetica" pitchFamily="2" charset="0"/>
            </a:endParaRPr>
          </a:p>
          <a:p>
            <a:pPr lvl="0" algn="ctr">
              <a:lnSpc>
                <a:spcPct val="120000"/>
              </a:lnSpc>
              <a:spcBef>
                <a:spcPts val="1000"/>
              </a:spcBef>
            </a:pPr>
            <a:r>
              <a:rPr lang="en" sz="2000" dirty="0">
                <a:latin typeface="Helvetica" pitchFamily="2" charset="0"/>
              </a:rPr>
              <a:t>[</a:t>
            </a:r>
            <a:r>
              <a:rPr lang="en-US" sz="2000" dirty="0">
                <a:latin typeface="Helvetica" pitchFamily="2" charset="0"/>
              </a:rPr>
              <a:t>Weekday], </a:t>
            </a:r>
            <a:r>
              <a:rPr lang="en" sz="2000" dirty="0">
                <a:latin typeface="Helvetica" pitchFamily="2" charset="0"/>
              </a:rPr>
              <a:t>[</a:t>
            </a:r>
            <a:r>
              <a:rPr lang="en-US" sz="2000" dirty="0">
                <a:latin typeface="Helvetica" pitchFamily="2" charset="0"/>
              </a:rPr>
              <a:t>Month] [day], [year]</a:t>
            </a:r>
            <a:endParaRPr sz="2000" dirty="0">
              <a:latin typeface="Helvetica" pitchFamily="2" charset="0"/>
            </a:endParaRPr>
          </a:p>
          <a:p>
            <a:pPr marL="0" lvl="0" indent="0" algn="ctr" rtl="0">
              <a:lnSpc>
                <a:spcPct val="120000"/>
              </a:lnSpc>
              <a:spcBef>
                <a:spcPts val="1000"/>
              </a:spcBef>
              <a:spcAft>
                <a:spcPts val="0"/>
              </a:spcAft>
              <a:buNone/>
            </a:pPr>
            <a:r>
              <a:rPr lang="en" sz="2000" dirty="0">
                <a:latin typeface="Helvetica" pitchFamily="2" charset="0"/>
              </a:rPr>
              <a:t>[Presenter’s Name]</a:t>
            </a:r>
            <a:endParaRPr sz="2000" dirty="0">
              <a:latin typeface="Helvetica"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0" y="-1"/>
            <a:ext cx="4572000" cy="1423219"/>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dirty="0">
                <a:solidFill>
                  <a:srgbClr val="000000"/>
                </a:solidFill>
                <a:latin typeface="Helvetica" pitchFamily="2" charset="0"/>
                <a:ea typeface="Arial"/>
                <a:cs typeface="Arial"/>
                <a:sym typeface="Arial"/>
              </a:rPr>
              <a:t>Ocean temperatures</a:t>
            </a:r>
            <a:endParaRPr dirty="0">
              <a:latin typeface="Helvetica" pitchFamily="2" charset="0"/>
            </a:endParaRPr>
          </a:p>
        </p:txBody>
      </p:sp>
      <p:sp>
        <p:nvSpPr>
          <p:cNvPr id="123" name="Google Shape;123;p21"/>
          <p:cNvSpPr txBox="1">
            <a:spLocks noGrp="1"/>
          </p:cNvSpPr>
          <p:nvPr>
            <p:ph type="subTitle" idx="1"/>
          </p:nvPr>
        </p:nvSpPr>
        <p:spPr>
          <a:xfrm>
            <a:off x="0" y="1224116"/>
            <a:ext cx="4572000" cy="3919384"/>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endParaRPr sz="2000" b="1" dirty="0">
              <a:solidFill>
                <a:srgbClr val="000000"/>
              </a:solidFill>
              <a:latin typeface="Helvetica" pitchFamily="2" charset="0"/>
              <a:ea typeface="Arial"/>
              <a:cs typeface="Arial"/>
              <a:sym typeface="Arial"/>
            </a:endParaRPr>
          </a:p>
          <a:p>
            <a:pPr marL="457200" lvl="0" indent="-355600" algn="l" rtl="0">
              <a:lnSpc>
                <a:spcPct val="120000"/>
              </a:lnSpc>
              <a:spcBef>
                <a:spcPts val="50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The ocean absorbs most of the heat trapped in the atmosphere.</a:t>
            </a:r>
            <a:endParaRPr sz="2000" dirty="0">
              <a:solidFill>
                <a:srgbClr val="000000"/>
              </a:solidFill>
              <a:latin typeface="Helvetica" pitchFamily="2" charset="0"/>
              <a:ea typeface="Arial"/>
              <a:cs typeface="Arial"/>
              <a:sym typeface="Arial"/>
            </a:endParaRPr>
          </a:p>
          <a:p>
            <a:pPr marL="0" lvl="0" indent="0" algn="l" rtl="0">
              <a:lnSpc>
                <a:spcPct val="120000"/>
              </a:lnSpc>
              <a:spcBef>
                <a:spcPts val="1000"/>
              </a:spcBef>
              <a:spcAft>
                <a:spcPts val="0"/>
              </a:spcAft>
              <a:buNone/>
            </a:pPr>
            <a:endParaRPr sz="2000" dirty="0">
              <a:solidFill>
                <a:srgbClr val="000000"/>
              </a:solidFill>
              <a:latin typeface="Helvetica" pitchFamily="2" charset="0"/>
              <a:ea typeface="Arial"/>
              <a:cs typeface="Arial"/>
              <a:sym typeface="Arial"/>
            </a:endParaRPr>
          </a:p>
          <a:p>
            <a:pPr marL="457200" lvl="0" indent="-355600" algn="l" rtl="0">
              <a:lnSpc>
                <a:spcPct val="120000"/>
              </a:lnSpc>
              <a:spcBef>
                <a:spcPts val="100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Land temperatures and ocean temperatures continue to climb.</a:t>
            </a:r>
            <a:endParaRPr sz="2000" dirty="0">
              <a:solidFill>
                <a:srgbClr val="000000"/>
              </a:solidFill>
              <a:latin typeface="Helvetica" pitchFamily="2" charset="0"/>
              <a:ea typeface="Arial"/>
              <a:cs typeface="Arial"/>
              <a:sym typeface="Arial"/>
            </a:endParaRPr>
          </a:p>
        </p:txBody>
      </p:sp>
      <p:pic>
        <p:nvPicPr>
          <p:cNvPr id="124" name="Google Shape;124;p21"/>
          <p:cNvPicPr preferRelativeResize="0"/>
          <p:nvPr/>
        </p:nvPicPr>
        <p:blipFill>
          <a:blip r:embed="rId3">
            <a:alphaModFix/>
          </a:blip>
          <a:stretch>
            <a:fillRect/>
          </a:stretch>
        </p:blipFill>
        <p:spPr>
          <a:xfrm>
            <a:off x="5344225" y="243650"/>
            <a:ext cx="3111175" cy="4628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0" name="Google Shape;130;p22"/>
          <p:cNvPicPr preferRelativeResize="0"/>
          <p:nvPr/>
        </p:nvPicPr>
        <p:blipFill>
          <a:blip r:embed="rId3">
            <a:alphaModFix/>
          </a:blip>
          <a:stretch>
            <a:fillRect/>
          </a:stretch>
        </p:blipFill>
        <p:spPr>
          <a:xfrm>
            <a:off x="460950" y="310426"/>
            <a:ext cx="8222101" cy="4522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34"/>
        <p:cNvGrpSpPr/>
        <p:nvPr/>
      </p:nvGrpSpPr>
      <p:grpSpPr>
        <a:xfrm>
          <a:off x="0" y="0"/>
          <a:ext cx="0" cy="0"/>
          <a:chOff x="0" y="0"/>
          <a:chExt cx="0" cy="0"/>
        </a:xfrm>
      </p:grpSpPr>
      <p:pic>
        <p:nvPicPr>
          <p:cNvPr id="135" name="Google Shape;135;p23"/>
          <p:cNvPicPr preferRelativeResize="0"/>
          <p:nvPr/>
        </p:nvPicPr>
        <p:blipFill>
          <a:blip r:embed="rId3">
            <a:alphaModFix/>
          </a:blip>
          <a:stretch>
            <a:fillRect/>
          </a:stretch>
        </p:blipFill>
        <p:spPr>
          <a:xfrm>
            <a:off x="2412531" y="0"/>
            <a:ext cx="4320903"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39"/>
        <p:cNvGrpSpPr/>
        <p:nvPr/>
      </p:nvGrpSpPr>
      <p:grpSpPr>
        <a:xfrm>
          <a:off x="0" y="0"/>
          <a:ext cx="0" cy="0"/>
          <a:chOff x="0" y="0"/>
          <a:chExt cx="0" cy="0"/>
        </a:xfrm>
      </p:grpSpPr>
      <p:sp>
        <p:nvSpPr>
          <p:cNvPr id="141" name="Google Shape;141;p24"/>
          <p:cNvSpPr txBox="1">
            <a:spLocks noGrp="1"/>
          </p:cNvSpPr>
          <p:nvPr>
            <p:ph type="body" idx="2"/>
          </p:nvPr>
        </p:nvSpPr>
        <p:spPr>
          <a:xfrm>
            <a:off x="4471800" y="1762112"/>
            <a:ext cx="4391981" cy="3381387"/>
          </a:xfrm>
          <a:prstGeom prst="rect">
            <a:avLst/>
          </a:prstGeom>
        </p:spPr>
        <p:txBody>
          <a:bodyPr spcFirstLastPara="1" wrap="square" lIns="91425" tIns="91425" rIns="91425" bIns="91425" anchor="ctr" anchorCtr="0">
            <a:noAutofit/>
          </a:bodyPr>
          <a:lstStyle/>
          <a:p>
            <a:pPr marL="457200" lvl="0" indent="-342900" rtl="0">
              <a:spcBef>
                <a:spcPts val="0"/>
              </a:spcBef>
              <a:spcAft>
                <a:spcPts val="0"/>
              </a:spcAft>
              <a:buClr>
                <a:srgbClr val="000000"/>
              </a:buClr>
              <a:buSzPts val="1800"/>
              <a:buFont typeface="Arial"/>
              <a:buChar char="●"/>
            </a:pPr>
            <a:r>
              <a:rPr lang="en" sz="2000" dirty="0">
                <a:solidFill>
                  <a:srgbClr val="000000"/>
                </a:solidFill>
                <a:latin typeface="Helvetica" pitchFamily="2" charset="0"/>
                <a:ea typeface="Arial"/>
                <a:cs typeface="Arial"/>
                <a:sym typeface="Arial"/>
              </a:rPr>
              <a:t>Melting arctic ice</a:t>
            </a:r>
            <a:endParaRPr sz="2000" dirty="0">
              <a:solidFill>
                <a:srgbClr val="000000"/>
              </a:solidFill>
              <a:latin typeface="Helvetica" pitchFamily="2" charset="0"/>
              <a:ea typeface="Arial"/>
              <a:cs typeface="Arial"/>
              <a:sym typeface="Arial"/>
            </a:endParaRPr>
          </a:p>
          <a:p>
            <a:pPr marL="457200" lvl="0" indent="0" rtl="0">
              <a:spcBef>
                <a:spcPts val="0"/>
              </a:spcBef>
              <a:spcAft>
                <a:spcPts val="0"/>
              </a:spcAft>
              <a:buNone/>
            </a:pPr>
            <a:endParaRPr sz="2000" dirty="0">
              <a:solidFill>
                <a:srgbClr val="000000"/>
              </a:solidFill>
              <a:latin typeface="Helvetica" pitchFamily="2" charset="0"/>
              <a:ea typeface="Arial"/>
              <a:cs typeface="Arial"/>
              <a:sym typeface="Arial"/>
            </a:endParaRPr>
          </a:p>
          <a:p>
            <a:pPr marL="457200" lvl="0" indent="-342900" rtl="0">
              <a:spcBef>
                <a:spcPts val="0"/>
              </a:spcBef>
              <a:spcAft>
                <a:spcPts val="0"/>
              </a:spcAft>
              <a:buClr>
                <a:srgbClr val="000000"/>
              </a:buClr>
              <a:buSzPts val="1800"/>
              <a:buFont typeface="Arial"/>
              <a:buChar char="●"/>
            </a:pPr>
            <a:r>
              <a:rPr lang="en" sz="2000" dirty="0">
                <a:solidFill>
                  <a:srgbClr val="000000"/>
                </a:solidFill>
                <a:latin typeface="Helvetica" pitchFamily="2" charset="0"/>
                <a:ea typeface="Arial"/>
                <a:cs typeface="Arial"/>
                <a:sym typeface="Arial"/>
              </a:rPr>
              <a:t>Decrease in glacier sizes </a:t>
            </a:r>
            <a:endParaRPr sz="2000" dirty="0">
              <a:solidFill>
                <a:srgbClr val="000000"/>
              </a:solidFill>
              <a:latin typeface="Helvetica" pitchFamily="2" charset="0"/>
              <a:ea typeface="Arial"/>
              <a:cs typeface="Arial"/>
              <a:sym typeface="Arial"/>
            </a:endParaRPr>
          </a:p>
          <a:p>
            <a:pPr marL="914400" lvl="1" indent="-342900" rtl="0">
              <a:spcBef>
                <a:spcPts val="0"/>
              </a:spcBef>
              <a:spcAft>
                <a:spcPts val="0"/>
              </a:spcAft>
              <a:buClr>
                <a:srgbClr val="000000"/>
              </a:buClr>
              <a:buSzPts val="1800"/>
              <a:buFont typeface="Arial"/>
              <a:buChar char="○"/>
            </a:pPr>
            <a:r>
              <a:rPr lang="en" sz="2000" dirty="0">
                <a:solidFill>
                  <a:srgbClr val="000000"/>
                </a:solidFill>
                <a:latin typeface="Helvetica" pitchFamily="2" charset="0"/>
                <a:ea typeface="Arial"/>
                <a:cs typeface="Arial"/>
                <a:sym typeface="Arial"/>
              </a:rPr>
              <a:t>Example: Mt. Rainier lost 130 feet of ice in certain areas between 1970 and 2016.</a:t>
            </a:r>
            <a:endParaRPr sz="2000" dirty="0">
              <a:solidFill>
                <a:srgbClr val="000000"/>
              </a:solidFill>
              <a:latin typeface="Helvetica" pitchFamily="2" charset="0"/>
              <a:ea typeface="Arial"/>
              <a:cs typeface="Arial"/>
              <a:sym typeface="Arial"/>
            </a:endParaRPr>
          </a:p>
        </p:txBody>
      </p:sp>
      <p:pic>
        <p:nvPicPr>
          <p:cNvPr id="142" name="Google Shape;142;p24"/>
          <p:cNvPicPr preferRelativeResize="0"/>
          <p:nvPr/>
        </p:nvPicPr>
        <p:blipFill>
          <a:blip r:embed="rId3">
            <a:alphaModFix/>
          </a:blip>
          <a:stretch>
            <a:fillRect/>
          </a:stretch>
        </p:blipFill>
        <p:spPr>
          <a:xfrm>
            <a:off x="471888" y="1762113"/>
            <a:ext cx="3571875" cy="3305175"/>
          </a:xfrm>
          <a:prstGeom prst="rect">
            <a:avLst/>
          </a:prstGeom>
          <a:noFill/>
          <a:ln>
            <a:noFill/>
          </a:ln>
        </p:spPr>
      </p:pic>
      <p:sp>
        <p:nvSpPr>
          <p:cNvPr id="143" name="Google Shape;143;p24"/>
          <p:cNvSpPr txBox="1"/>
          <p:nvPr/>
        </p:nvSpPr>
        <p:spPr>
          <a:xfrm>
            <a:off x="471888" y="0"/>
            <a:ext cx="8672112" cy="1681316"/>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600" dirty="0">
                <a:solidFill>
                  <a:srgbClr val="FFFFFF"/>
                </a:solidFill>
                <a:latin typeface="Helvetica" pitchFamily="2" charset="0"/>
              </a:rPr>
              <a:t>Climate change challenges</a:t>
            </a:r>
            <a:endParaRPr dirty="0">
              <a:latin typeface="Helvetica"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47"/>
        <p:cNvGrpSpPr/>
        <p:nvPr/>
      </p:nvGrpSpPr>
      <p:grpSpPr>
        <a:xfrm>
          <a:off x="0" y="0"/>
          <a:ext cx="0" cy="0"/>
          <a:chOff x="0" y="0"/>
          <a:chExt cx="0" cy="0"/>
        </a:xfrm>
      </p:grpSpPr>
      <p:pic>
        <p:nvPicPr>
          <p:cNvPr id="148" name="Google Shape;148;p25"/>
          <p:cNvPicPr preferRelativeResize="0"/>
          <p:nvPr/>
        </p:nvPicPr>
        <p:blipFill>
          <a:blip r:embed="rId3">
            <a:alphaModFix/>
          </a:blip>
          <a:stretch>
            <a:fillRect/>
          </a:stretch>
        </p:blipFill>
        <p:spPr>
          <a:xfrm>
            <a:off x="505375" y="152400"/>
            <a:ext cx="3279882" cy="4392026"/>
          </a:xfrm>
          <a:prstGeom prst="rect">
            <a:avLst/>
          </a:prstGeom>
          <a:noFill/>
          <a:ln>
            <a:noFill/>
          </a:ln>
        </p:spPr>
      </p:pic>
      <p:pic>
        <p:nvPicPr>
          <p:cNvPr id="149" name="Google Shape;149;p25"/>
          <p:cNvPicPr preferRelativeResize="0"/>
          <p:nvPr/>
        </p:nvPicPr>
        <p:blipFill>
          <a:blip r:embed="rId4">
            <a:alphaModFix/>
          </a:blip>
          <a:stretch>
            <a:fillRect/>
          </a:stretch>
        </p:blipFill>
        <p:spPr>
          <a:xfrm>
            <a:off x="4157299" y="152400"/>
            <a:ext cx="4281850" cy="3409825"/>
          </a:xfrm>
          <a:prstGeom prst="rect">
            <a:avLst/>
          </a:prstGeom>
          <a:noFill/>
          <a:ln>
            <a:noFill/>
          </a:ln>
        </p:spPr>
      </p:pic>
      <p:sp>
        <p:nvSpPr>
          <p:cNvPr id="150" name="Google Shape;150;p25"/>
          <p:cNvSpPr txBox="1"/>
          <p:nvPr/>
        </p:nvSpPr>
        <p:spPr>
          <a:xfrm>
            <a:off x="4157298" y="3330498"/>
            <a:ext cx="4986851" cy="1617377"/>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latin typeface="Helvetica" pitchFamily="2" charset="0"/>
              </a:rPr>
              <a:t>Left:</a:t>
            </a:r>
            <a:r>
              <a:rPr lang="en-US" sz="1800" dirty="0">
                <a:latin typeface="Helvetica" pitchFamily="2" charset="0"/>
              </a:rPr>
              <a:t> Anderson Glacier</a:t>
            </a:r>
          </a:p>
          <a:p>
            <a:pPr marL="0" lvl="0" indent="0" rtl="0">
              <a:lnSpc>
                <a:spcPct val="115000"/>
              </a:lnSpc>
              <a:spcBef>
                <a:spcPts val="0"/>
              </a:spcBef>
              <a:spcAft>
                <a:spcPts val="0"/>
              </a:spcAft>
              <a:buNone/>
            </a:pPr>
            <a:r>
              <a:rPr lang="en" sz="1800" b="1" dirty="0">
                <a:latin typeface="Helvetica" pitchFamily="2" charset="0"/>
              </a:rPr>
              <a:t>Above: </a:t>
            </a:r>
            <a:r>
              <a:rPr lang="en" sz="1800" dirty="0">
                <a:latin typeface="Helvetica" pitchFamily="2" charset="0"/>
              </a:rPr>
              <a:t>Retreat of South Cascade Glacier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471900" y="0"/>
            <a:ext cx="8672100" cy="1681316"/>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a:solidFill>
                  <a:srgbClr val="FFFFFF"/>
                </a:solidFill>
                <a:latin typeface="Helvetica" pitchFamily="2" charset="0"/>
                <a:ea typeface="Arial"/>
                <a:cs typeface="Arial"/>
                <a:sym typeface="Arial"/>
              </a:rPr>
              <a:t>Climate change challenges</a:t>
            </a:r>
            <a:endParaRPr dirty="0">
              <a:solidFill>
                <a:srgbClr val="FFFFFF"/>
              </a:solidFill>
              <a:latin typeface="Helvetica" pitchFamily="2" charset="0"/>
            </a:endParaRPr>
          </a:p>
        </p:txBody>
      </p:sp>
      <p:sp>
        <p:nvSpPr>
          <p:cNvPr id="156" name="Google Shape;156;p26"/>
          <p:cNvSpPr txBox="1">
            <a:spLocks noGrp="1"/>
          </p:cNvSpPr>
          <p:nvPr>
            <p:ph type="body" idx="1"/>
          </p:nvPr>
        </p:nvSpPr>
        <p:spPr>
          <a:xfrm>
            <a:off x="471900" y="1839800"/>
            <a:ext cx="3178326" cy="3181349"/>
          </a:xfrm>
          <a:prstGeom prst="rect">
            <a:avLst/>
          </a:prstGeom>
        </p:spPr>
        <p:txBody>
          <a:bodyPr spcFirstLastPara="1" wrap="square" lIns="91425" tIns="91425" rIns="91425" bIns="91425" anchor="ctr" anchorCtr="0">
            <a:noAutofit/>
          </a:bodyPr>
          <a:lstStyle/>
          <a:p>
            <a:pPr marL="457200" lvl="0" indent="-381000" rtl="0">
              <a:spcBef>
                <a:spcPts val="0"/>
              </a:spcBef>
              <a:spcAft>
                <a:spcPts val="0"/>
              </a:spcAft>
              <a:buClr>
                <a:srgbClr val="000000"/>
              </a:buClr>
              <a:buSzPts val="2400"/>
              <a:buFont typeface="Arial"/>
              <a:buChar char="●"/>
            </a:pPr>
            <a:r>
              <a:rPr lang="en" sz="2000" dirty="0">
                <a:solidFill>
                  <a:srgbClr val="000000"/>
                </a:solidFill>
                <a:latin typeface="Helvetica" pitchFamily="2" charset="0"/>
                <a:ea typeface="Arial"/>
                <a:cs typeface="Arial"/>
                <a:sym typeface="Arial"/>
              </a:rPr>
              <a:t>Coastal flooding</a:t>
            </a:r>
            <a:endParaRPr sz="2000" dirty="0">
              <a:solidFill>
                <a:srgbClr val="000000"/>
              </a:solidFill>
              <a:latin typeface="Helvetica" pitchFamily="2" charset="0"/>
              <a:ea typeface="Arial"/>
              <a:cs typeface="Arial"/>
              <a:sym typeface="Arial"/>
            </a:endParaRPr>
          </a:p>
          <a:p>
            <a:pPr marL="457200" lvl="0" indent="0" rtl="0">
              <a:spcBef>
                <a:spcPts val="0"/>
              </a:spcBef>
              <a:spcAft>
                <a:spcPts val="0"/>
              </a:spcAft>
              <a:buNone/>
            </a:pPr>
            <a:endParaRPr sz="2000" dirty="0">
              <a:solidFill>
                <a:srgbClr val="000000"/>
              </a:solidFill>
              <a:latin typeface="Helvetica" pitchFamily="2" charset="0"/>
              <a:ea typeface="Arial"/>
              <a:cs typeface="Arial"/>
              <a:sym typeface="Arial"/>
            </a:endParaRPr>
          </a:p>
          <a:p>
            <a:pPr marL="457200" lvl="0" indent="-381000" rtl="0">
              <a:spcBef>
                <a:spcPts val="0"/>
              </a:spcBef>
              <a:spcAft>
                <a:spcPts val="0"/>
              </a:spcAft>
              <a:buClr>
                <a:srgbClr val="000000"/>
              </a:buClr>
              <a:buSzPts val="2400"/>
              <a:buFont typeface="Arial"/>
              <a:buChar char="●"/>
            </a:pPr>
            <a:r>
              <a:rPr lang="en" sz="2000" dirty="0">
                <a:solidFill>
                  <a:srgbClr val="000000"/>
                </a:solidFill>
                <a:latin typeface="Helvetica" pitchFamily="2" charset="0"/>
                <a:ea typeface="Arial"/>
                <a:cs typeface="Arial"/>
                <a:sym typeface="Arial"/>
              </a:rPr>
              <a:t>Erosion</a:t>
            </a:r>
            <a:endParaRPr sz="2000" dirty="0">
              <a:solidFill>
                <a:srgbClr val="000000"/>
              </a:solidFill>
              <a:latin typeface="Helvetica" pitchFamily="2" charset="0"/>
              <a:ea typeface="Arial"/>
              <a:cs typeface="Arial"/>
              <a:sym typeface="Arial"/>
            </a:endParaRPr>
          </a:p>
          <a:p>
            <a:pPr marL="457200" lvl="0" indent="0" rtl="0">
              <a:spcBef>
                <a:spcPts val="0"/>
              </a:spcBef>
              <a:spcAft>
                <a:spcPts val="0"/>
              </a:spcAft>
              <a:buNone/>
            </a:pPr>
            <a:endParaRPr sz="2000" dirty="0">
              <a:solidFill>
                <a:srgbClr val="000000"/>
              </a:solidFill>
              <a:latin typeface="Helvetica" pitchFamily="2" charset="0"/>
              <a:ea typeface="Arial"/>
              <a:cs typeface="Arial"/>
              <a:sym typeface="Arial"/>
            </a:endParaRPr>
          </a:p>
          <a:p>
            <a:pPr marL="457200" lvl="0" indent="-381000" rtl="0">
              <a:spcBef>
                <a:spcPts val="0"/>
              </a:spcBef>
              <a:spcAft>
                <a:spcPts val="0"/>
              </a:spcAft>
              <a:buClr>
                <a:srgbClr val="000000"/>
              </a:buClr>
              <a:buSzPts val="2400"/>
              <a:buFont typeface="Arial"/>
              <a:buChar char="●"/>
            </a:pPr>
            <a:r>
              <a:rPr lang="en" sz="2000" dirty="0">
                <a:solidFill>
                  <a:srgbClr val="000000"/>
                </a:solidFill>
                <a:latin typeface="Helvetica" pitchFamily="2" charset="0"/>
                <a:ea typeface="Arial"/>
                <a:cs typeface="Arial"/>
                <a:sym typeface="Arial"/>
              </a:rPr>
              <a:t>Warming oceans</a:t>
            </a:r>
            <a:endParaRPr sz="2000" dirty="0">
              <a:solidFill>
                <a:srgbClr val="000000"/>
              </a:solidFill>
              <a:latin typeface="Helvetica" pitchFamily="2" charset="0"/>
              <a:ea typeface="Arial"/>
              <a:cs typeface="Arial"/>
              <a:sym typeface="Arial"/>
            </a:endParaRPr>
          </a:p>
          <a:p>
            <a:pPr marL="457200" lvl="0" indent="0" rtl="0">
              <a:spcBef>
                <a:spcPts val="0"/>
              </a:spcBef>
              <a:spcAft>
                <a:spcPts val="0"/>
              </a:spcAft>
              <a:buNone/>
            </a:pPr>
            <a:endParaRPr sz="2000" dirty="0">
              <a:solidFill>
                <a:srgbClr val="000000"/>
              </a:solidFill>
              <a:latin typeface="Helvetica" pitchFamily="2" charset="0"/>
              <a:ea typeface="Arial"/>
              <a:cs typeface="Arial"/>
              <a:sym typeface="Arial"/>
            </a:endParaRPr>
          </a:p>
          <a:p>
            <a:pPr marL="457200" lvl="0" indent="-381000" rtl="0">
              <a:spcBef>
                <a:spcPts val="0"/>
              </a:spcBef>
              <a:spcAft>
                <a:spcPts val="0"/>
              </a:spcAft>
              <a:buClr>
                <a:srgbClr val="000000"/>
              </a:buClr>
              <a:buSzPts val="2400"/>
              <a:buFont typeface="Arial"/>
              <a:buChar char="●"/>
            </a:pPr>
            <a:r>
              <a:rPr lang="en" sz="2000" dirty="0">
                <a:solidFill>
                  <a:srgbClr val="000000"/>
                </a:solidFill>
                <a:latin typeface="Helvetica" pitchFamily="2" charset="0"/>
                <a:ea typeface="Arial"/>
                <a:cs typeface="Arial"/>
                <a:sym typeface="Arial"/>
              </a:rPr>
              <a:t>Rising sea levels</a:t>
            </a:r>
            <a:endParaRPr sz="2000" dirty="0">
              <a:solidFill>
                <a:srgbClr val="000000"/>
              </a:solidFill>
              <a:latin typeface="Helvetica" pitchFamily="2" charset="0"/>
              <a:ea typeface="Arial"/>
              <a:cs typeface="Arial"/>
              <a:sym typeface="Arial"/>
            </a:endParaRPr>
          </a:p>
        </p:txBody>
      </p:sp>
      <p:sp>
        <p:nvSpPr>
          <p:cNvPr id="157" name="Google Shape;157;p26"/>
          <p:cNvSpPr txBox="1">
            <a:spLocks noGrp="1"/>
          </p:cNvSpPr>
          <p:nvPr>
            <p:ph type="body" idx="2"/>
          </p:nvPr>
        </p:nvSpPr>
        <p:spPr>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58" name="Google Shape;158;p26"/>
          <p:cNvPicPr preferRelativeResize="0"/>
          <p:nvPr/>
        </p:nvPicPr>
        <p:blipFill>
          <a:blip r:embed="rId3">
            <a:alphaModFix/>
          </a:blip>
          <a:stretch>
            <a:fillRect/>
          </a:stretch>
        </p:blipFill>
        <p:spPr>
          <a:xfrm>
            <a:off x="4101350" y="1839800"/>
            <a:ext cx="4857750" cy="3181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0" y="16350"/>
            <a:ext cx="9144000" cy="6789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600" dirty="0">
                <a:solidFill>
                  <a:srgbClr val="FFFFFF"/>
                </a:solidFill>
                <a:latin typeface="Helvetica" pitchFamily="2" charset="0"/>
                <a:ea typeface="Arial"/>
                <a:cs typeface="Arial"/>
                <a:sym typeface="Arial"/>
              </a:rPr>
              <a:t>Climate change challenges</a:t>
            </a:r>
            <a:endParaRPr dirty="0">
              <a:solidFill>
                <a:srgbClr val="FFFFFF"/>
              </a:solidFill>
              <a:latin typeface="Helvetica" pitchFamily="2" charset="0"/>
            </a:endParaRPr>
          </a:p>
        </p:txBody>
      </p:sp>
      <p:sp>
        <p:nvSpPr>
          <p:cNvPr id="164" name="Google Shape;164;p27"/>
          <p:cNvSpPr txBox="1">
            <a:spLocks noGrp="1"/>
          </p:cNvSpPr>
          <p:nvPr>
            <p:ph type="body" idx="4294967295"/>
          </p:nvPr>
        </p:nvSpPr>
        <p:spPr>
          <a:xfrm>
            <a:off x="920750" y="1919288"/>
            <a:ext cx="8223250" cy="270986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2400">
              <a:solidFill>
                <a:srgbClr val="000000"/>
              </a:solidFill>
              <a:latin typeface="Arial"/>
              <a:ea typeface="Arial"/>
              <a:cs typeface="Arial"/>
              <a:sym typeface="Arial"/>
            </a:endParaRPr>
          </a:p>
          <a:p>
            <a:pPr marL="0" lvl="0" indent="0">
              <a:spcBef>
                <a:spcPts val="0"/>
              </a:spcBef>
              <a:spcAft>
                <a:spcPts val="1600"/>
              </a:spcAft>
              <a:buNone/>
            </a:pPr>
            <a:endParaRPr/>
          </a:p>
        </p:txBody>
      </p:sp>
      <p:pic>
        <p:nvPicPr>
          <p:cNvPr id="165" name="Google Shape;165;p27"/>
          <p:cNvPicPr preferRelativeResize="0"/>
          <p:nvPr/>
        </p:nvPicPr>
        <p:blipFill>
          <a:blip r:embed="rId3">
            <a:alphaModFix/>
          </a:blip>
          <a:stretch>
            <a:fillRect/>
          </a:stretch>
        </p:blipFill>
        <p:spPr>
          <a:xfrm>
            <a:off x="1561599" y="695250"/>
            <a:ext cx="6042715" cy="4524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0" y="919938"/>
            <a:ext cx="3278981" cy="1601805"/>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sz="3600" dirty="0">
                <a:solidFill>
                  <a:srgbClr val="FFFFFF"/>
                </a:solidFill>
                <a:latin typeface="Helvetica" pitchFamily="2" charset="0"/>
                <a:ea typeface="Arial"/>
                <a:cs typeface="Arial"/>
                <a:sym typeface="Arial"/>
              </a:rPr>
              <a:t>Climate change challenges</a:t>
            </a:r>
            <a:endParaRPr sz="3600" dirty="0">
              <a:solidFill>
                <a:srgbClr val="FFFFFF"/>
              </a:solidFill>
              <a:latin typeface="Helvetica" pitchFamily="2" charset="0"/>
            </a:endParaRPr>
          </a:p>
        </p:txBody>
      </p:sp>
      <p:sp>
        <p:nvSpPr>
          <p:cNvPr id="171" name="Google Shape;171;p28"/>
          <p:cNvSpPr txBox="1">
            <a:spLocks noGrp="1"/>
          </p:cNvSpPr>
          <p:nvPr>
            <p:ph type="body" idx="1"/>
          </p:nvPr>
        </p:nvSpPr>
        <p:spPr>
          <a:xfrm>
            <a:off x="435077" y="2964655"/>
            <a:ext cx="2426110" cy="1931810"/>
          </a:xfrm>
          <a:prstGeom prst="rect">
            <a:avLst/>
          </a:prstGeom>
        </p:spPr>
        <p:txBody>
          <a:bodyPr spcFirstLastPara="1" wrap="square" lIns="0" tIns="0" rIns="0" bIns="0" anchor="t" anchorCtr="0">
            <a:noAutofit/>
          </a:bodyPr>
          <a:lstStyle/>
          <a:p>
            <a:pPr marL="457200" lvl="0" indent="-381000" rtl="0">
              <a:lnSpc>
                <a:spcPct val="100000"/>
              </a:lnSpc>
              <a:spcBef>
                <a:spcPts val="0"/>
              </a:spcBef>
              <a:spcAft>
                <a:spcPts val="0"/>
              </a:spcAft>
              <a:buSzPts val="2400"/>
              <a:buChar char="●"/>
            </a:pPr>
            <a:r>
              <a:rPr lang="en" sz="2000" dirty="0">
                <a:latin typeface="Helvetica" pitchFamily="2" charset="0"/>
              </a:rPr>
              <a:t>Wildfires</a:t>
            </a:r>
            <a:endParaRPr sz="2000" dirty="0">
              <a:latin typeface="Helvetica" pitchFamily="2" charset="0"/>
            </a:endParaRPr>
          </a:p>
          <a:p>
            <a:pPr marL="457200" lvl="0" indent="-381000" rtl="0">
              <a:lnSpc>
                <a:spcPct val="100000"/>
              </a:lnSpc>
              <a:spcBef>
                <a:spcPts val="1600"/>
              </a:spcBef>
              <a:spcAft>
                <a:spcPts val="0"/>
              </a:spcAft>
              <a:buSzPts val="2400"/>
              <a:buChar char="●"/>
            </a:pPr>
            <a:r>
              <a:rPr lang="en" sz="2000" dirty="0">
                <a:latin typeface="Helvetica" pitchFamily="2" charset="0"/>
              </a:rPr>
              <a:t>Droughts</a:t>
            </a:r>
            <a:endParaRPr sz="2000" dirty="0">
              <a:latin typeface="Helvetica" pitchFamily="2" charset="0"/>
            </a:endParaRPr>
          </a:p>
          <a:p>
            <a:pPr marL="457200" lvl="0" indent="-381000">
              <a:lnSpc>
                <a:spcPct val="100000"/>
              </a:lnSpc>
              <a:spcBef>
                <a:spcPts val="1600"/>
              </a:spcBef>
              <a:spcAft>
                <a:spcPts val="0"/>
              </a:spcAft>
              <a:buSzPts val="2400"/>
              <a:buChar char="●"/>
            </a:pPr>
            <a:r>
              <a:rPr lang="en" sz="2000" dirty="0">
                <a:latin typeface="Helvetica" pitchFamily="2" charset="0"/>
              </a:rPr>
              <a:t>Habitat loss</a:t>
            </a:r>
            <a:endParaRPr sz="2000" dirty="0">
              <a:latin typeface="Helvetica" pitchFamily="2" charset="0"/>
            </a:endParaRPr>
          </a:p>
        </p:txBody>
      </p:sp>
      <p:pic>
        <p:nvPicPr>
          <p:cNvPr id="172" name="Google Shape;172;p28"/>
          <p:cNvPicPr preferRelativeResize="0"/>
          <p:nvPr/>
        </p:nvPicPr>
        <p:blipFill>
          <a:blip r:embed="rId3">
            <a:alphaModFix/>
          </a:blip>
          <a:stretch>
            <a:fillRect/>
          </a:stretch>
        </p:blipFill>
        <p:spPr>
          <a:xfrm>
            <a:off x="3374594" y="919938"/>
            <a:ext cx="5676751" cy="32305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76"/>
        <p:cNvGrpSpPr/>
        <p:nvPr/>
      </p:nvGrpSpPr>
      <p:grpSpPr>
        <a:xfrm>
          <a:off x="0" y="0"/>
          <a:ext cx="0" cy="0"/>
          <a:chOff x="0" y="0"/>
          <a:chExt cx="0" cy="0"/>
        </a:xfrm>
      </p:grpSpPr>
      <p:pic>
        <p:nvPicPr>
          <p:cNvPr id="177" name="Google Shape;177;p29"/>
          <p:cNvPicPr preferRelativeResize="0"/>
          <p:nvPr/>
        </p:nvPicPr>
        <p:blipFill>
          <a:blip r:embed="rId3">
            <a:alphaModFix/>
          </a:blip>
          <a:stretch>
            <a:fillRect/>
          </a:stretch>
        </p:blipFill>
        <p:spPr>
          <a:xfrm>
            <a:off x="208488" y="1169448"/>
            <a:ext cx="5449250" cy="3542025"/>
          </a:xfrm>
          <a:prstGeom prst="rect">
            <a:avLst/>
          </a:prstGeom>
          <a:noFill/>
          <a:ln>
            <a:noFill/>
          </a:ln>
        </p:spPr>
      </p:pic>
      <p:sp>
        <p:nvSpPr>
          <p:cNvPr id="178" name="Google Shape;178;p29"/>
          <p:cNvSpPr txBox="1"/>
          <p:nvPr/>
        </p:nvSpPr>
        <p:spPr>
          <a:xfrm>
            <a:off x="5866225" y="1169447"/>
            <a:ext cx="3115543" cy="3542025"/>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500"/>
              </a:spcBef>
              <a:spcAft>
                <a:spcPts val="0"/>
              </a:spcAft>
              <a:buNone/>
            </a:pPr>
            <a:r>
              <a:rPr lang="en" sz="1800" dirty="0">
                <a:solidFill>
                  <a:srgbClr val="FFFFFF"/>
                </a:solidFill>
                <a:latin typeface="Helvetica" pitchFamily="2" charset="0"/>
              </a:rPr>
              <a:t>“Climate change leads to more intense heat waves, more particulates from wildfires clouding the atmosphere, longer allergy seasons and, in turn, more asthma attacks.” </a:t>
            </a:r>
            <a:endParaRPr sz="1800" dirty="0">
              <a:solidFill>
                <a:srgbClr val="FFFFFF"/>
              </a:solidFill>
              <a:latin typeface="Helvetica" pitchFamily="2" charset="0"/>
            </a:endParaRPr>
          </a:p>
          <a:p>
            <a:pPr marL="0" lvl="0" indent="0" algn="l" rtl="0">
              <a:lnSpc>
                <a:spcPct val="120000"/>
              </a:lnSpc>
              <a:spcBef>
                <a:spcPts val="500"/>
              </a:spcBef>
              <a:spcAft>
                <a:spcPts val="0"/>
              </a:spcAft>
              <a:buNone/>
            </a:pPr>
            <a:r>
              <a:rPr lang="en" sz="1800" dirty="0">
                <a:solidFill>
                  <a:srgbClr val="FFFFFF"/>
                </a:solidFill>
                <a:latin typeface="Helvetica" pitchFamily="2" charset="0"/>
              </a:rPr>
              <a:t>—</a:t>
            </a:r>
            <a:r>
              <a:rPr lang="en" sz="2000" dirty="0">
                <a:solidFill>
                  <a:srgbClr val="FFFFFF"/>
                </a:solidFill>
                <a:latin typeface="Helvetica" pitchFamily="2" charset="0"/>
              </a:rPr>
              <a:t> Former </a:t>
            </a:r>
            <a:r>
              <a:rPr lang="en" sz="1800" dirty="0">
                <a:solidFill>
                  <a:srgbClr val="FFFFFF"/>
                </a:solidFill>
                <a:latin typeface="Helvetica" pitchFamily="2" charset="0"/>
              </a:rPr>
              <a:t>Surgeon General </a:t>
            </a:r>
            <a:r>
              <a:rPr lang="en" sz="1800" dirty="0" err="1">
                <a:solidFill>
                  <a:srgbClr val="FFFFFF"/>
                </a:solidFill>
                <a:latin typeface="Helvetica" pitchFamily="2" charset="0"/>
              </a:rPr>
              <a:t>Vivek</a:t>
            </a:r>
            <a:r>
              <a:rPr lang="en" sz="1800" dirty="0">
                <a:solidFill>
                  <a:srgbClr val="FFFFFF"/>
                </a:solidFill>
                <a:latin typeface="Helvetica" pitchFamily="2" charset="0"/>
              </a:rPr>
              <a:t> H. Murthy, M.D.</a:t>
            </a:r>
            <a:endParaRPr sz="1800" dirty="0">
              <a:solidFill>
                <a:srgbClr val="FFFFFF"/>
              </a:solidFill>
              <a:latin typeface="Helvetica" pitchFamily="2" charset="0"/>
            </a:endParaRPr>
          </a:p>
        </p:txBody>
      </p:sp>
      <p:sp>
        <p:nvSpPr>
          <p:cNvPr id="179" name="Google Shape;179;p29"/>
          <p:cNvSpPr txBox="1"/>
          <p:nvPr/>
        </p:nvSpPr>
        <p:spPr>
          <a:xfrm>
            <a:off x="0" y="-1"/>
            <a:ext cx="9144000" cy="11694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FFFFFF"/>
                </a:solidFill>
                <a:latin typeface="Helvetica" pitchFamily="2" charset="0"/>
              </a:rPr>
              <a:t>Human health</a:t>
            </a:r>
            <a:endParaRPr dirty="0">
              <a:solidFill>
                <a:srgbClr val="FFFFFF"/>
              </a:solidFill>
              <a:latin typeface="Helvetica"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1" y="0"/>
            <a:ext cx="4549877" cy="126283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dirty="0">
                <a:solidFill>
                  <a:srgbClr val="000000"/>
                </a:solidFill>
                <a:latin typeface="Helvetica" pitchFamily="2" charset="0"/>
                <a:ea typeface="Arial"/>
                <a:cs typeface="Arial"/>
                <a:sym typeface="Arial"/>
              </a:rPr>
              <a:t>Ocean acidification</a:t>
            </a:r>
            <a:endParaRPr sz="3600" dirty="0">
              <a:latin typeface="Helvetica" pitchFamily="2" charset="0"/>
            </a:endParaRPr>
          </a:p>
        </p:txBody>
      </p:sp>
      <p:sp>
        <p:nvSpPr>
          <p:cNvPr id="185" name="Google Shape;185;p30"/>
          <p:cNvSpPr txBox="1">
            <a:spLocks noGrp="1"/>
          </p:cNvSpPr>
          <p:nvPr>
            <p:ph type="subTitle" idx="1"/>
          </p:nvPr>
        </p:nvSpPr>
        <p:spPr>
          <a:xfrm>
            <a:off x="-1" y="1262831"/>
            <a:ext cx="4549877" cy="3596764"/>
          </a:xfrm>
          <a:prstGeom prst="rect">
            <a:avLst/>
          </a:prstGeom>
        </p:spPr>
        <p:txBody>
          <a:bodyPr spcFirstLastPara="1" wrap="square" lIns="91425" tIns="91425" rIns="91425" bIns="91425" anchor="t" anchorCtr="0">
            <a:noAutofit/>
          </a:bodyPr>
          <a:lstStyle/>
          <a:p>
            <a:pPr marL="457200" lvl="0" indent="-336550" algn="l" rtl="0">
              <a:lnSpc>
                <a:spcPct val="120000"/>
              </a:lnSpc>
              <a:spcBef>
                <a:spcPts val="1000"/>
              </a:spcBef>
              <a:spcAft>
                <a:spcPts val="0"/>
              </a:spcAft>
              <a:buClr>
                <a:srgbClr val="000000"/>
              </a:buClr>
              <a:buSzPts val="1700"/>
              <a:buFont typeface="Arial"/>
              <a:buChar char="●"/>
            </a:pPr>
            <a:r>
              <a:rPr lang="en" sz="1700" dirty="0">
                <a:solidFill>
                  <a:srgbClr val="000000"/>
                </a:solidFill>
                <a:latin typeface="Helvetica" pitchFamily="2" charset="0"/>
                <a:ea typeface="Arial"/>
                <a:cs typeface="Arial"/>
                <a:sym typeface="Arial"/>
              </a:rPr>
              <a:t>Decline of first foods for many tribes</a:t>
            </a:r>
            <a:endParaRPr sz="1700" dirty="0">
              <a:solidFill>
                <a:srgbClr val="000000"/>
              </a:solidFill>
              <a:latin typeface="Helvetica" pitchFamily="2" charset="0"/>
              <a:ea typeface="Arial"/>
              <a:cs typeface="Arial"/>
              <a:sym typeface="Arial"/>
            </a:endParaRPr>
          </a:p>
          <a:p>
            <a:pPr marL="914400" lvl="1" indent="-323850" algn="l" rtl="0">
              <a:lnSpc>
                <a:spcPct val="120000"/>
              </a:lnSpc>
              <a:spcBef>
                <a:spcPts val="0"/>
              </a:spcBef>
              <a:spcAft>
                <a:spcPts val="0"/>
              </a:spcAft>
              <a:buClr>
                <a:srgbClr val="000000"/>
              </a:buClr>
              <a:buSzPts val="1500"/>
              <a:buFont typeface="Arial"/>
              <a:buChar char="○"/>
            </a:pPr>
            <a:r>
              <a:rPr lang="en" sz="1500" dirty="0">
                <a:solidFill>
                  <a:srgbClr val="000000"/>
                </a:solidFill>
                <a:latin typeface="Helvetica" pitchFamily="2" charset="0"/>
                <a:ea typeface="Arial"/>
                <a:cs typeface="Arial"/>
                <a:sym typeface="Arial"/>
              </a:rPr>
              <a:t>Clams and oysters unable to produce a healthy shell to grow</a:t>
            </a:r>
            <a:endParaRPr lang="en-US" sz="1500" dirty="0">
              <a:solidFill>
                <a:srgbClr val="000000"/>
              </a:solidFill>
              <a:latin typeface="Helvetica" pitchFamily="2" charset="0"/>
              <a:ea typeface="Arial"/>
              <a:cs typeface="Arial"/>
              <a:sym typeface="Arial"/>
            </a:endParaRPr>
          </a:p>
          <a:p>
            <a:pPr marL="457200" lvl="0" indent="-336550" algn="l" rtl="0">
              <a:lnSpc>
                <a:spcPct val="120000"/>
              </a:lnSpc>
              <a:spcBef>
                <a:spcPts val="1000"/>
              </a:spcBef>
              <a:spcAft>
                <a:spcPts val="0"/>
              </a:spcAft>
              <a:buClr>
                <a:srgbClr val="000000"/>
              </a:buClr>
              <a:buSzPts val="1700"/>
              <a:buFont typeface="Arial"/>
              <a:buChar char="●"/>
            </a:pPr>
            <a:r>
              <a:rPr lang="en" sz="1700" dirty="0">
                <a:solidFill>
                  <a:srgbClr val="000000"/>
                </a:solidFill>
                <a:latin typeface="Helvetica" pitchFamily="2" charset="0"/>
                <a:ea typeface="Arial"/>
                <a:cs typeface="Arial"/>
                <a:sym typeface="Arial"/>
              </a:rPr>
              <a:t>Reduction of economic opportunity</a:t>
            </a:r>
            <a:endParaRPr sz="1700" dirty="0">
              <a:solidFill>
                <a:srgbClr val="000000"/>
              </a:solidFill>
              <a:latin typeface="Helvetica" pitchFamily="2" charset="0"/>
              <a:ea typeface="Arial"/>
              <a:cs typeface="Arial"/>
              <a:sym typeface="Arial"/>
            </a:endParaRPr>
          </a:p>
          <a:p>
            <a:pPr marL="914400" lvl="1" indent="-336550" algn="l" rtl="0">
              <a:lnSpc>
                <a:spcPct val="120000"/>
              </a:lnSpc>
              <a:spcBef>
                <a:spcPts val="0"/>
              </a:spcBef>
              <a:spcAft>
                <a:spcPts val="0"/>
              </a:spcAft>
              <a:buClr>
                <a:srgbClr val="000000"/>
              </a:buClr>
              <a:buSzPts val="1700"/>
              <a:buFont typeface="Arial"/>
              <a:buChar char="○"/>
            </a:pPr>
            <a:r>
              <a:rPr lang="en" sz="1500" dirty="0">
                <a:solidFill>
                  <a:srgbClr val="000000"/>
                </a:solidFill>
                <a:latin typeface="Helvetica" pitchFamily="2" charset="0"/>
                <a:ea typeface="Arial"/>
                <a:cs typeface="Arial"/>
                <a:sym typeface="Arial"/>
              </a:rPr>
              <a:t>Loss to shellfish industry</a:t>
            </a:r>
            <a:endParaRPr lang="en-US" sz="1500" dirty="0">
              <a:solidFill>
                <a:srgbClr val="000000"/>
              </a:solidFill>
              <a:latin typeface="Helvetica" pitchFamily="2" charset="0"/>
              <a:ea typeface="Arial"/>
              <a:cs typeface="Arial"/>
              <a:sym typeface="Arial"/>
            </a:endParaRPr>
          </a:p>
          <a:p>
            <a:pPr marL="457200" lvl="0" indent="-336550" algn="l" rtl="0">
              <a:lnSpc>
                <a:spcPct val="120000"/>
              </a:lnSpc>
              <a:spcBef>
                <a:spcPts val="1000"/>
              </a:spcBef>
              <a:spcAft>
                <a:spcPts val="0"/>
              </a:spcAft>
              <a:buClr>
                <a:srgbClr val="000000"/>
              </a:buClr>
              <a:buSzPts val="1700"/>
              <a:buFont typeface="Arial"/>
              <a:buChar char="●"/>
            </a:pPr>
            <a:r>
              <a:rPr lang="en" sz="1700" dirty="0">
                <a:solidFill>
                  <a:srgbClr val="000000"/>
                </a:solidFill>
                <a:latin typeface="Helvetica" pitchFamily="2" charset="0"/>
                <a:ea typeface="Arial"/>
                <a:cs typeface="Arial"/>
                <a:sym typeface="Arial"/>
              </a:rPr>
              <a:t>Changes in the marine ecosystem</a:t>
            </a:r>
            <a:endParaRPr sz="1700" dirty="0">
              <a:solidFill>
                <a:srgbClr val="000000"/>
              </a:solidFill>
              <a:latin typeface="Helvetica" pitchFamily="2" charset="0"/>
              <a:ea typeface="Arial"/>
              <a:cs typeface="Arial"/>
              <a:sym typeface="Arial"/>
            </a:endParaRPr>
          </a:p>
          <a:p>
            <a:pPr marL="914400" lvl="1" indent="-336550" algn="l" rtl="0">
              <a:lnSpc>
                <a:spcPct val="120000"/>
              </a:lnSpc>
              <a:spcBef>
                <a:spcPts val="0"/>
              </a:spcBef>
              <a:spcAft>
                <a:spcPts val="0"/>
              </a:spcAft>
              <a:buClr>
                <a:srgbClr val="000000"/>
              </a:buClr>
              <a:buSzPts val="1700"/>
              <a:buFont typeface="Arial"/>
              <a:buChar char="○"/>
            </a:pPr>
            <a:r>
              <a:rPr lang="en" sz="1500" dirty="0">
                <a:solidFill>
                  <a:srgbClr val="000000"/>
                </a:solidFill>
                <a:latin typeface="Helvetica" pitchFamily="2" charset="0"/>
                <a:ea typeface="Arial"/>
                <a:cs typeface="Arial"/>
                <a:sym typeface="Arial"/>
              </a:rPr>
              <a:t>Can reduce food for salmon, seabirds, and other marine wildlife</a:t>
            </a:r>
            <a:endParaRPr sz="1500" dirty="0">
              <a:solidFill>
                <a:srgbClr val="000000"/>
              </a:solidFill>
              <a:latin typeface="Helvetica" pitchFamily="2" charset="0"/>
              <a:ea typeface="Arial"/>
              <a:cs typeface="Arial"/>
              <a:sym typeface="Arial"/>
            </a:endParaRPr>
          </a:p>
        </p:txBody>
      </p:sp>
      <p:pic>
        <p:nvPicPr>
          <p:cNvPr id="186" name="Google Shape;186;p30"/>
          <p:cNvPicPr preferRelativeResize="0"/>
          <p:nvPr/>
        </p:nvPicPr>
        <p:blipFill>
          <a:blip r:embed="rId3">
            <a:alphaModFix/>
          </a:blip>
          <a:stretch>
            <a:fillRect/>
          </a:stretch>
        </p:blipFill>
        <p:spPr>
          <a:xfrm>
            <a:off x="4549877" y="1262831"/>
            <a:ext cx="4594124" cy="22840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453C-01E1-C642-8842-1B9850FF4EA2}"/>
              </a:ext>
            </a:extLst>
          </p:cNvPr>
          <p:cNvSpPr>
            <a:spLocks noGrp="1"/>
          </p:cNvSpPr>
          <p:nvPr>
            <p:ph type="title"/>
          </p:nvPr>
        </p:nvSpPr>
        <p:spPr>
          <a:xfrm>
            <a:off x="435076" y="0"/>
            <a:ext cx="8708923" cy="1685925"/>
          </a:xfrm>
        </p:spPr>
        <p:txBody>
          <a:bodyPr anchor="ctr"/>
          <a:lstStyle/>
          <a:p>
            <a:r>
              <a:rPr lang="en-US" sz="3600" dirty="0">
                <a:latin typeface="Helvetica" pitchFamily="2" charset="0"/>
              </a:rPr>
              <a:t>Effective presentations</a:t>
            </a:r>
          </a:p>
        </p:txBody>
      </p:sp>
      <p:sp>
        <p:nvSpPr>
          <p:cNvPr id="3" name="Text Placeholder 2">
            <a:extLst>
              <a:ext uri="{FF2B5EF4-FFF2-40B4-BE49-F238E27FC236}">
                <a16:creationId xmlns:a16="http://schemas.microsoft.com/office/drawing/2014/main" id="{0EE256A1-3F5C-AD4D-9B15-28606B43E6BA}"/>
              </a:ext>
            </a:extLst>
          </p:cNvPr>
          <p:cNvSpPr>
            <a:spLocks noGrp="1"/>
          </p:cNvSpPr>
          <p:nvPr>
            <p:ph type="body" idx="1"/>
          </p:nvPr>
        </p:nvSpPr>
        <p:spPr>
          <a:xfrm>
            <a:off x="435076" y="1808239"/>
            <a:ext cx="4765574" cy="3256680"/>
          </a:xfrm>
        </p:spPr>
        <p:txBody>
          <a:bodyPr/>
          <a:lstStyle/>
          <a:p>
            <a:pPr>
              <a:buClr>
                <a:schemeClr val="bg2">
                  <a:lumMod val="50000"/>
                </a:schemeClr>
              </a:buClr>
            </a:pPr>
            <a:r>
              <a:rPr lang="en-US" dirty="0">
                <a:solidFill>
                  <a:schemeClr val="bg2">
                    <a:lumMod val="50000"/>
                  </a:schemeClr>
                </a:solidFill>
                <a:latin typeface="Helvetica" pitchFamily="2" charset="0"/>
              </a:rPr>
              <a:t>Presentations are most effective when the audience feels </a:t>
            </a:r>
            <a:r>
              <a:rPr lang="en-US" b="1" dirty="0">
                <a:solidFill>
                  <a:schemeClr val="bg2">
                    <a:lumMod val="50000"/>
                  </a:schemeClr>
                </a:solidFill>
                <a:latin typeface="Helvetica" pitchFamily="2" charset="0"/>
              </a:rPr>
              <a:t>connected</a:t>
            </a:r>
            <a:r>
              <a:rPr lang="en-US" dirty="0">
                <a:solidFill>
                  <a:schemeClr val="bg2">
                    <a:lumMod val="50000"/>
                  </a:schemeClr>
                </a:solidFill>
                <a:latin typeface="Helvetica" pitchFamily="2" charset="0"/>
              </a:rPr>
              <a:t> to the presentation.</a:t>
            </a:r>
          </a:p>
          <a:p>
            <a:pPr fontAlgn="base">
              <a:buClr>
                <a:schemeClr val="bg2">
                  <a:lumMod val="50000"/>
                </a:schemeClr>
              </a:buClr>
            </a:pPr>
            <a:endParaRPr lang="en-US" dirty="0">
              <a:solidFill>
                <a:schemeClr val="bg2">
                  <a:lumMod val="50000"/>
                </a:schemeClr>
              </a:solidFill>
              <a:latin typeface="Helvetica" pitchFamily="2" charset="0"/>
            </a:endParaRPr>
          </a:p>
          <a:p>
            <a:pPr fontAlgn="base">
              <a:buClr>
                <a:schemeClr val="bg2">
                  <a:lumMod val="50000"/>
                </a:schemeClr>
              </a:buClr>
            </a:pPr>
            <a:r>
              <a:rPr lang="en-US" dirty="0">
                <a:solidFill>
                  <a:schemeClr val="bg2">
                    <a:lumMod val="50000"/>
                  </a:schemeClr>
                </a:solidFill>
                <a:latin typeface="Helvetica" pitchFamily="2" charset="0"/>
              </a:rPr>
              <a:t>Include examples from your community or region.</a:t>
            </a:r>
          </a:p>
          <a:p>
            <a:pPr fontAlgn="base">
              <a:buClr>
                <a:schemeClr val="bg2">
                  <a:lumMod val="50000"/>
                </a:schemeClr>
              </a:buClr>
            </a:pPr>
            <a:endParaRPr lang="en-US" dirty="0">
              <a:solidFill>
                <a:schemeClr val="bg2">
                  <a:lumMod val="50000"/>
                </a:schemeClr>
              </a:solidFill>
              <a:latin typeface="Helvetica" pitchFamily="2" charset="0"/>
            </a:endParaRPr>
          </a:p>
          <a:p>
            <a:pPr fontAlgn="base">
              <a:buClr>
                <a:schemeClr val="bg2">
                  <a:lumMod val="50000"/>
                </a:schemeClr>
              </a:buClr>
            </a:pPr>
            <a:r>
              <a:rPr lang="en-US" dirty="0">
                <a:solidFill>
                  <a:schemeClr val="bg2">
                    <a:lumMod val="50000"/>
                  </a:schemeClr>
                </a:solidFill>
                <a:latin typeface="Helvetica" pitchFamily="2" charset="0"/>
              </a:rPr>
              <a:t>Examples may include pictures or video clips of related events, problems, vulnerabilities, or instances of resiliency. </a:t>
            </a:r>
          </a:p>
          <a:p>
            <a:endParaRPr lang="en-US" dirty="0"/>
          </a:p>
        </p:txBody>
      </p:sp>
      <p:sp>
        <p:nvSpPr>
          <p:cNvPr id="4" name="Rectangle 3">
            <a:extLst>
              <a:ext uri="{FF2B5EF4-FFF2-40B4-BE49-F238E27FC236}">
                <a16:creationId xmlns:a16="http://schemas.microsoft.com/office/drawing/2014/main" id="{27B702B5-D393-6548-A862-280DE41A8BAB}"/>
              </a:ext>
            </a:extLst>
          </p:cNvPr>
          <p:cNvSpPr/>
          <p:nvPr/>
        </p:nvSpPr>
        <p:spPr>
          <a:xfrm>
            <a:off x="5200650" y="1808239"/>
            <a:ext cx="3624695" cy="3200876"/>
          </a:xfrm>
          <a:prstGeom prst="rect">
            <a:avLst/>
          </a:prstGeom>
        </p:spPr>
        <p:txBody>
          <a:bodyPr wrap="square">
            <a:spAutoFit/>
          </a:bodyPr>
          <a:lstStyle/>
          <a:p>
            <a:pPr marL="285750" indent="-285750" fontAlgn="base">
              <a:buSzPct val="150000"/>
              <a:buFont typeface="Arial" panose="020B0604020202020204" pitchFamily="34" charset="0"/>
              <a:buChar char="•"/>
            </a:pPr>
            <a:r>
              <a:rPr lang="en-US" sz="1800" dirty="0">
                <a:solidFill>
                  <a:schemeClr val="bg2">
                    <a:lumMod val="50000"/>
                  </a:schemeClr>
                </a:solidFill>
                <a:latin typeface="Helvetica" pitchFamily="2" charset="0"/>
              </a:rPr>
              <a:t>To cite any part of this presentation, please use the following citation: </a:t>
            </a:r>
          </a:p>
          <a:p>
            <a:pPr fontAlgn="base">
              <a:buSzPct val="150000"/>
            </a:pPr>
            <a:endParaRPr lang="en-US" sz="1800" dirty="0">
              <a:solidFill>
                <a:schemeClr val="bg2">
                  <a:lumMod val="50000"/>
                </a:schemeClr>
              </a:solidFill>
              <a:latin typeface="Helvetica" pitchFamily="2" charset="0"/>
            </a:endParaRPr>
          </a:p>
          <a:p>
            <a:pPr marL="457200" indent="-457200" fontAlgn="base">
              <a:buSzPct val="150000"/>
            </a:pPr>
            <a:r>
              <a:rPr lang="en-US" dirty="0">
                <a:latin typeface="Helvetica" pitchFamily="2" charset="0"/>
              </a:rPr>
              <a:t>Lefthand-Begay, C., Sanders, M., Sanchez, T., Watkinson, M., Pitt, P., &amp; Grant, J. (2018). Introduction to climate science. In </a:t>
            </a:r>
            <a:r>
              <a:rPr lang="en-US" i="1" dirty="0">
                <a:latin typeface="Helvetica" pitchFamily="2" charset="0"/>
              </a:rPr>
              <a:t>Tribal Community Gatherings and Talking Circle Protocol: A Guidebook for Hosting Community-based Workshops. </a:t>
            </a:r>
            <a:r>
              <a:rPr lang="en-US" dirty="0">
                <a:latin typeface="Helvetica" pitchFamily="2" charset="0"/>
              </a:rPr>
              <a:t>Retrieved from </a:t>
            </a:r>
            <a:r>
              <a:rPr lang="en-US" dirty="0">
                <a:latin typeface="Helvetica" pitchFamily="2" charset="0"/>
                <a:hlinkClick r:id="rId3"/>
              </a:rPr>
              <a:t>https://claritalb.org</a:t>
            </a:r>
            <a:r>
              <a:rPr lang="en-US">
                <a:latin typeface="Helvetica" pitchFamily="2" charset="0"/>
                <a:hlinkClick r:id="rId3"/>
              </a:rPr>
              <a:t>/modules/</a:t>
            </a:r>
            <a:endParaRPr lang="en-US" sz="1800" dirty="0">
              <a:latin typeface="Helvetica" pitchFamily="2" charset="0"/>
            </a:endParaRPr>
          </a:p>
        </p:txBody>
      </p:sp>
    </p:spTree>
    <p:extLst>
      <p:ext uri="{BB962C8B-B14F-4D97-AF65-F5344CB8AC3E}">
        <p14:creationId xmlns:p14="http://schemas.microsoft.com/office/powerpoint/2010/main" val="3204499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492200" y="334325"/>
            <a:ext cx="5406000" cy="11316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sz="3600" dirty="0">
                <a:solidFill>
                  <a:srgbClr val="000000"/>
                </a:solidFill>
                <a:latin typeface="Helvetica" pitchFamily="2" charset="0"/>
                <a:ea typeface="Arial"/>
                <a:cs typeface="Arial"/>
                <a:sym typeface="Arial"/>
              </a:rPr>
              <a:t>Sea level rise – </a:t>
            </a:r>
            <a:br>
              <a:rPr lang="en" sz="3600" dirty="0">
                <a:solidFill>
                  <a:srgbClr val="000000"/>
                </a:solidFill>
                <a:latin typeface="Helvetica" pitchFamily="2" charset="0"/>
                <a:ea typeface="Arial"/>
                <a:cs typeface="Arial"/>
                <a:sym typeface="Arial"/>
              </a:rPr>
            </a:br>
            <a:r>
              <a:rPr lang="en" sz="3600" dirty="0">
                <a:solidFill>
                  <a:srgbClr val="000000"/>
                </a:solidFill>
                <a:latin typeface="Helvetica" pitchFamily="2" charset="0"/>
                <a:ea typeface="Arial"/>
                <a:cs typeface="Arial"/>
                <a:sym typeface="Arial"/>
              </a:rPr>
              <a:t>Quinault Indian Nation</a:t>
            </a:r>
            <a:endParaRPr dirty="0">
              <a:latin typeface="Helvetica" pitchFamily="2" charset="0"/>
            </a:endParaRPr>
          </a:p>
        </p:txBody>
      </p:sp>
      <p:sp>
        <p:nvSpPr>
          <p:cNvPr id="192" name="Google Shape;192;p31"/>
          <p:cNvSpPr txBox="1">
            <a:spLocks noGrp="1"/>
          </p:cNvSpPr>
          <p:nvPr>
            <p:ph type="body" idx="1"/>
          </p:nvPr>
        </p:nvSpPr>
        <p:spPr>
          <a:xfrm>
            <a:off x="0" y="0"/>
            <a:ext cx="3281516" cy="5143500"/>
          </a:xfrm>
          <a:prstGeom prst="rect">
            <a:avLst/>
          </a:prstGeom>
        </p:spPr>
        <p:txBody>
          <a:bodyPr spcFirstLastPara="1" wrap="square" lIns="91425" tIns="91425" rIns="91425" bIns="91425" anchor="ctr" anchorCtr="0">
            <a:noAutofit/>
          </a:bodyPr>
          <a:lstStyle/>
          <a:p>
            <a:pPr marL="457200" lvl="0" indent="-355600" rtl="0">
              <a:lnSpc>
                <a:spcPct val="120000"/>
              </a:lnSpc>
              <a:spcBef>
                <a:spcPts val="1000"/>
              </a:spcBef>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Problem: </a:t>
            </a:r>
            <a:endParaRPr sz="2000" dirty="0">
              <a:solidFill>
                <a:srgbClr val="FFFFFF"/>
              </a:solidFill>
              <a:latin typeface="Helvetica" pitchFamily="2" charset="0"/>
              <a:ea typeface="Arial"/>
              <a:cs typeface="Arial"/>
              <a:sym typeface="Arial"/>
            </a:endParaRPr>
          </a:p>
          <a:p>
            <a:pPr marL="914400" lvl="1" indent="-355600" rtl="0">
              <a:lnSpc>
                <a:spcPct val="120000"/>
              </a:lnSpc>
              <a:spcBef>
                <a:spcPts val="0"/>
              </a:spcBef>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Sea level rise, coastal erosion, and flooding</a:t>
            </a:r>
            <a:endParaRPr sz="2000" dirty="0">
              <a:solidFill>
                <a:srgbClr val="FFFFFF"/>
              </a:solidFill>
              <a:latin typeface="Helvetica" pitchFamily="2" charset="0"/>
              <a:ea typeface="Arial"/>
              <a:cs typeface="Arial"/>
              <a:sym typeface="Arial"/>
            </a:endParaRPr>
          </a:p>
          <a:p>
            <a:pPr marL="0" lvl="0" indent="0" rtl="0">
              <a:lnSpc>
                <a:spcPct val="120000"/>
              </a:lnSpc>
              <a:spcBef>
                <a:spcPts val="1000"/>
              </a:spcBef>
              <a:spcAft>
                <a:spcPts val="0"/>
              </a:spcAft>
              <a:buNone/>
            </a:pPr>
            <a:endParaRPr sz="2000" dirty="0">
              <a:solidFill>
                <a:srgbClr val="FFFFFF"/>
              </a:solidFill>
              <a:latin typeface="Helvetica" pitchFamily="2" charset="0"/>
              <a:ea typeface="Arial"/>
              <a:cs typeface="Arial"/>
              <a:sym typeface="Arial"/>
            </a:endParaRPr>
          </a:p>
          <a:p>
            <a:pPr marL="457200" lvl="0" indent="-355600" rtl="0">
              <a:lnSpc>
                <a:spcPct val="120000"/>
              </a:lnSpc>
              <a:spcBef>
                <a:spcPts val="1000"/>
              </a:spcBef>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Adaptation strategy: </a:t>
            </a:r>
            <a:endParaRPr sz="2000" dirty="0">
              <a:solidFill>
                <a:srgbClr val="FFFFFF"/>
              </a:solidFill>
              <a:latin typeface="Helvetica" pitchFamily="2" charset="0"/>
              <a:ea typeface="Arial"/>
              <a:cs typeface="Arial"/>
              <a:sym typeface="Arial"/>
            </a:endParaRPr>
          </a:p>
          <a:p>
            <a:pPr marL="914400" lvl="1" indent="-355600" rtl="0">
              <a:lnSpc>
                <a:spcPct val="120000"/>
              </a:lnSpc>
              <a:spcBef>
                <a:spcPts val="0"/>
              </a:spcBef>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Relocate community  to higher ground</a:t>
            </a:r>
            <a:endParaRPr sz="2000" dirty="0">
              <a:solidFill>
                <a:srgbClr val="FFFFFF"/>
              </a:solidFill>
              <a:latin typeface="Helvetica" pitchFamily="2" charset="0"/>
              <a:ea typeface="Arial"/>
              <a:cs typeface="Arial"/>
              <a:sym typeface="Arial"/>
            </a:endParaRPr>
          </a:p>
        </p:txBody>
      </p:sp>
      <p:pic>
        <p:nvPicPr>
          <p:cNvPr id="193" name="Google Shape;193;p31"/>
          <p:cNvPicPr preferRelativeResize="0"/>
          <p:nvPr/>
        </p:nvPicPr>
        <p:blipFill>
          <a:blip r:embed="rId3">
            <a:alphaModFix/>
          </a:blip>
          <a:stretch>
            <a:fillRect/>
          </a:stretch>
        </p:blipFill>
        <p:spPr>
          <a:xfrm>
            <a:off x="3842128" y="1465925"/>
            <a:ext cx="4706150" cy="3196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0" y="16349"/>
            <a:ext cx="9144000" cy="647327"/>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a:solidFill>
                  <a:srgbClr val="FFFFFF"/>
                </a:solidFill>
                <a:latin typeface="Helvetica" pitchFamily="2" charset="0"/>
                <a:ea typeface="Arial"/>
                <a:cs typeface="Arial"/>
                <a:sym typeface="Arial"/>
              </a:rPr>
              <a:t>Salmon habitat</a:t>
            </a:r>
            <a:endParaRPr dirty="0">
              <a:solidFill>
                <a:srgbClr val="FFFFFF"/>
              </a:solidFill>
              <a:latin typeface="Helvetica" pitchFamily="2" charset="0"/>
            </a:endParaRPr>
          </a:p>
        </p:txBody>
      </p:sp>
      <p:pic>
        <p:nvPicPr>
          <p:cNvPr id="199" name="Google Shape;199;p32"/>
          <p:cNvPicPr preferRelativeResize="0"/>
          <p:nvPr/>
        </p:nvPicPr>
        <p:blipFill>
          <a:blip r:embed="rId3">
            <a:alphaModFix/>
          </a:blip>
          <a:stretch>
            <a:fillRect/>
          </a:stretch>
        </p:blipFill>
        <p:spPr>
          <a:xfrm>
            <a:off x="98250" y="774720"/>
            <a:ext cx="2568809" cy="4301982"/>
          </a:xfrm>
          <a:prstGeom prst="rect">
            <a:avLst/>
          </a:prstGeom>
          <a:noFill/>
          <a:ln>
            <a:noFill/>
          </a:ln>
        </p:spPr>
      </p:pic>
      <p:sp>
        <p:nvSpPr>
          <p:cNvPr id="200" name="Google Shape;200;p32"/>
          <p:cNvSpPr txBox="1"/>
          <p:nvPr/>
        </p:nvSpPr>
        <p:spPr>
          <a:xfrm>
            <a:off x="3119284" y="1174046"/>
            <a:ext cx="2979174" cy="3503330"/>
          </a:xfrm>
          <a:prstGeom prst="rect">
            <a:avLst/>
          </a:prstGeom>
          <a:noFill/>
          <a:ln>
            <a:noFill/>
          </a:ln>
        </p:spPr>
        <p:txBody>
          <a:bodyPr spcFirstLastPara="1" wrap="square" lIns="91425" tIns="91425" rIns="91425" bIns="91425" anchor="ctr" anchorCtr="0">
            <a:noAutofit/>
          </a:bodyPr>
          <a:lstStyle/>
          <a:p>
            <a:pPr marL="457200" lvl="0" indent="-342900">
              <a:lnSpc>
                <a:spcPct val="120000"/>
              </a:lnSpc>
              <a:spcBef>
                <a:spcPts val="500"/>
              </a:spcBef>
              <a:buSzPts val="1800"/>
              <a:buChar char="●"/>
            </a:pPr>
            <a:r>
              <a:rPr lang="en-US" sz="2000" dirty="0">
                <a:latin typeface="Helvetica" pitchFamily="2" charset="0"/>
              </a:rPr>
              <a:t>Urbanization and land-use change are major contributors to</a:t>
            </a:r>
          </a:p>
          <a:p>
            <a:pPr marL="914400" lvl="1" indent="-323850">
              <a:lnSpc>
                <a:spcPct val="120000"/>
              </a:lnSpc>
              <a:buSzPts val="1500"/>
              <a:buFont typeface="Arial"/>
              <a:buChar char="○"/>
            </a:pPr>
            <a:r>
              <a:rPr lang="en" sz="2000" dirty="0">
                <a:latin typeface="Helvetica" pitchFamily="2" charset="0"/>
              </a:rPr>
              <a:t>Loss of habitats</a:t>
            </a:r>
          </a:p>
          <a:p>
            <a:pPr marL="914400" lvl="1" indent="-323850">
              <a:lnSpc>
                <a:spcPct val="120000"/>
              </a:lnSpc>
              <a:buSzPts val="1500"/>
              <a:buFont typeface="Arial"/>
              <a:buChar char="○"/>
            </a:pPr>
            <a:r>
              <a:rPr lang="en-US" sz="2000" dirty="0">
                <a:latin typeface="Helvetica" pitchFamily="2" charset="0"/>
              </a:rPr>
              <a:t>Sedimentation</a:t>
            </a:r>
          </a:p>
          <a:p>
            <a:pPr marL="914400" lvl="1" indent="-323850">
              <a:lnSpc>
                <a:spcPct val="120000"/>
              </a:lnSpc>
              <a:buSzPts val="1500"/>
              <a:buFont typeface="Arial"/>
              <a:buChar char="○"/>
            </a:pPr>
            <a:r>
              <a:rPr lang="en-US" sz="2000" dirty="0">
                <a:latin typeface="Helvetica" pitchFamily="2" charset="0"/>
              </a:rPr>
              <a:t>Water quality impairments</a:t>
            </a:r>
          </a:p>
        </p:txBody>
      </p:sp>
      <p:pic>
        <p:nvPicPr>
          <p:cNvPr id="201" name="Google Shape;201;p32"/>
          <p:cNvPicPr preferRelativeResize="0"/>
          <p:nvPr/>
        </p:nvPicPr>
        <p:blipFill>
          <a:blip r:embed="rId4">
            <a:alphaModFix/>
          </a:blip>
          <a:stretch>
            <a:fillRect/>
          </a:stretch>
        </p:blipFill>
        <p:spPr>
          <a:xfrm>
            <a:off x="6553125" y="1174046"/>
            <a:ext cx="2371725" cy="35033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504501" y="268508"/>
            <a:ext cx="5639499" cy="1228452"/>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sz="3600" dirty="0">
                <a:solidFill>
                  <a:srgbClr val="000000"/>
                </a:solidFill>
                <a:latin typeface="Helvetica" pitchFamily="2" charset="0"/>
                <a:ea typeface="Arial"/>
                <a:cs typeface="Arial"/>
                <a:sym typeface="Arial"/>
              </a:rPr>
              <a:t>Review of climate </a:t>
            </a:r>
            <a:br>
              <a:rPr lang="en" sz="3600" dirty="0">
                <a:solidFill>
                  <a:srgbClr val="000000"/>
                </a:solidFill>
                <a:latin typeface="Helvetica" pitchFamily="2" charset="0"/>
                <a:ea typeface="Arial"/>
                <a:cs typeface="Arial"/>
                <a:sym typeface="Arial"/>
              </a:rPr>
            </a:br>
            <a:r>
              <a:rPr lang="en" sz="3600" dirty="0">
                <a:solidFill>
                  <a:srgbClr val="000000"/>
                </a:solidFill>
                <a:latin typeface="Helvetica" pitchFamily="2" charset="0"/>
                <a:ea typeface="Arial"/>
                <a:cs typeface="Arial"/>
                <a:sym typeface="Arial"/>
              </a:rPr>
              <a:t>change impacts </a:t>
            </a:r>
            <a:endParaRPr sz="3600" dirty="0">
              <a:latin typeface="Helvetica" pitchFamily="2" charset="0"/>
            </a:endParaRPr>
          </a:p>
        </p:txBody>
      </p:sp>
      <p:sp>
        <p:nvSpPr>
          <p:cNvPr id="208" name="Google Shape;208;p33"/>
          <p:cNvSpPr txBox="1"/>
          <p:nvPr/>
        </p:nvSpPr>
        <p:spPr>
          <a:xfrm>
            <a:off x="3716594" y="1496960"/>
            <a:ext cx="5220929" cy="3493439"/>
          </a:xfrm>
          <a:prstGeom prst="rect">
            <a:avLst/>
          </a:prstGeom>
          <a:noFill/>
          <a:ln>
            <a:noFill/>
          </a:ln>
        </p:spPr>
        <p:txBody>
          <a:bodyPr spcFirstLastPara="1" wrap="square" lIns="91425" tIns="91425" rIns="91425" bIns="91425" numCol="2" spcCol="182880" anchor="ctr" anchorCtr="0">
            <a:noAutofit/>
          </a:bodyPr>
          <a:lstStyle/>
          <a:p>
            <a:pPr marL="0" lvl="0" indent="0" rtl="0">
              <a:lnSpc>
                <a:spcPct val="120000"/>
              </a:lnSpc>
              <a:spcBef>
                <a:spcPts val="1000"/>
              </a:spcBef>
              <a:spcAft>
                <a:spcPts val="0"/>
              </a:spcAft>
              <a:buNone/>
            </a:pPr>
            <a:r>
              <a:rPr lang="en" sz="1800" dirty="0">
                <a:latin typeface="Helvetica" pitchFamily="2" charset="0"/>
              </a:rPr>
              <a:t>Environment </a:t>
            </a:r>
            <a:br>
              <a:rPr lang="en" sz="1800" dirty="0">
                <a:latin typeface="Helvetica" pitchFamily="2" charset="0"/>
              </a:rPr>
            </a:br>
            <a:r>
              <a:rPr lang="en" sz="1800" dirty="0">
                <a:latin typeface="Helvetica" pitchFamily="2" charset="0"/>
              </a:rPr>
              <a:t>and ecosystems</a:t>
            </a:r>
            <a:endParaRPr sz="1800" dirty="0">
              <a:latin typeface="Helvetica" pitchFamily="2" charset="0"/>
            </a:endParaRPr>
          </a:p>
          <a:p>
            <a:pPr marL="457200" lvl="0" indent="-311150" rtl="0">
              <a:lnSpc>
                <a:spcPct val="120000"/>
              </a:lnSpc>
              <a:spcBef>
                <a:spcPts val="500"/>
              </a:spcBef>
              <a:spcAft>
                <a:spcPts val="0"/>
              </a:spcAft>
              <a:buSzPts val="1300"/>
              <a:buChar char="●"/>
            </a:pPr>
            <a:r>
              <a:rPr lang="en" dirty="0">
                <a:latin typeface="Helvetica" pitchFamily="2" charset="0"/>
              </a:rPr>
              <a:t>Warming of ocean waters</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Reduction of glaciers and snowpack</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Ocean acidification</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Shifting or dying of species</a:t>
            </a:r>
            <a:endParaRPr dirty="0">
              <a:latin typeface="Helvetica" pitchFamily="2" charset="0"/>
            </a:endParaRPr>
          </a:p>
          <a:p>
            <a:pPr marL="0" lvl="0" indent="0" rtl="0">
              <a:lnSpc>
                <a:spcPct val="120000"/>
              </a:lnSpc>
              <a:spcBef>
                <a:spcPts val="1000"/>
              </a:spcBef>
              <a:spcAft>
                <a:spcPts val="0"/>
              </a:spcAft>
              <a:buNone/>
            </a:pPr>
            <a:endParaRPr lang="en" sz="1800" dirty="0">
              <a:latin typeface="Helvetica" pitchFamily="2" charset="0"/>
            </a:endParaRPr>
          </a:p>
          <a:p>
            <a:pPr marL="0" lvl="0" indent="0" rtl="0">
              <a:lnSpc>
                <a:spcPct val="120000"/>
              </a:lnSpc>
              <a:spcBef>
                <a:spcPts val="1000"/>
              </a:spcBef>
              <a:spcAft>
                <a:spcPts val="0"/>
              </a:spcAft>
              <a:buNone/>
            </a:pPr>
            <a:r>
              <a:rPr lang="en" sz="1800" dirty="0">
                <a:latin typeface="Helvetica" pitchFamily="2" charset="0"/>
              </a:rPr>
              <a:t>Agriculture and foods</a:t>
            </a:r>
            <a:endParaRPr sz="1800" dirty="0">
              <a:latin typeface="Helvetica" pitchFamily="2" charset="0"/>
            </a:endParaRPr>
          </a:p>
          <a:p>
            <a:pPr marL="457200" lvl="0" indent="-311150" rtl="0">
              <a:lnSpc>
                <a:spcPct val="120000"/>
              </a:lnSpc>
              <a:spcBef>
                <a:spcPts val="500"/>
              </a:spcBef>
              <a:spcAft>
                <a:spcPts val="0"/>
              </a:spcAft>
              <a:buSzPts val="1300"/>
              <a:buChar char="●"/>
            </a:pPr>
            <a:r>
              <a:rPr lang="en" dirty="0">
                <a:latin typeface="Helvetica" pitchFamily="2" charset="0"/>
              </a:rPr>
              <a:t>Threats to Tribal food security</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Low yields</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Changes to biodiversity</a:t>
            </a:r>
            <a:endParaRPr dirty="0">
              <a:latin typeface="Helvetica" pitchFamily="2" charset="0"/>
            </a:endParaRPr>
          </a:p>
          <a:p>
            <a:pPr marL="0" lvl="0" indent="0" rtl="0">
              <a:lnSpc>
                <a:spcPct val="120000"/>
              </a:lnSpc>
              <a:spcBef>
                <a:spcPts val="1000"/>
              </a:spcBef>
              <a:spcAft>
                <a:spcPts val="0"/>
              </a:spcAft>
              <a:buNone/>
            </a:pPr>
            <a:r>
              <a:rPr lang="en" sz="1800" dirty="0">
                <a:latin typeface="Helvetica" pitchFamily="2" charset="0"/>
              </a:rPr>
              <a:t>Fresh water </a:t>
            </a:r>
            <a:endParaRPr sz="1800" dirty="0">
              <a:latin typeface="Helvetica" pitchFamily="2" charset="0"/>
            </a:endParaRPr>
          </a:p>
          <a:p>
            <a:pPr marL="457200" lvl="0" indent="-311150">
              <a:lnSpc>
                <a:spcPct val="120000"/>
              </a:lnSpc>
              <a:spcBef>
                <a:spcPts val="500"/>
              </a:spcBef>
              <a:buSzPts val="1300"/>
              <a:buChar char="●"/>
            </a:pPr>
            <a:r>
              <a:rPr lang="en" dirty="0">
                <a:latin typeface="Helvetica" pitchFamily="2" charset="0"/>
              </a:rPr>
              <a:t>Threats to Tribal water security </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Flooding </a:t>
            </a:r>
            <a:endParaRPr dirty="0">
              <a:latin typeface="Helvetica" pitchFamily="2" charset="0"/>
            </a:endParaRPr>
          </a:p>
          <a:p>
            <a:pPr marL="457200" lvl="0" indent="-311150" rtl="0">
              <a:lnSpc>
                <a:spcPct val="120000"/>
              </a:lnSpc>
              <a:spcBef>
                <a:spcPts val="0"/>
              </a:spcBef>
              <a:spcAft>
                <a:spcPts val="0"/>
              </a:spcAft>
              <a:buSzPts val="1300"/>
              <a:buChar char="●"/>
            </a:pPr>
            <a:r>
              <a:rPr lang="en" dirty="0">
                <a:latin typeface="Helvetica" pitchFamily="2" charset="0"/>
              </a:rPr>
              <a:t>Droughts</a:t>
            </a:r>
            <a:endParaRPr dirty="0">
              <a:latin typeface="Helvetica" pitchFamily="2" charset="0"/>
            </a:endParaRPr>
          </a:p>
        </p:txBody>
      </p:sp>
      <p:pic>
        <p:nvPicPr>
          <p:cNvPr id="209" name="Google Shape;209;p33"/>
          <p:cNvPicPr preferRelativeResize="0"/>
          <p:nvPr/>
        </p:nvPicPr>
        <p:blipFill>
          <a:blip r:embed="rId3">
            <a:alphaModFix/>
          </a:blip>
          <a:stretch>
            <a:fillRect/>
          </a:stretch>
        </p:blipFill>
        <p:spPr>
          <a:xfrm>
            <a:off x="0" y="268509"/>
            <a:ext cx="3504501" cy="2327206"/>
          </a:xfrm>
          <a:prstGeom prst="rect">
            <a:avLst/>
          </a:prstGeom>
          <a:noFill/>
          <a:ln>
            <a:noFill/>
          </a:ln>
        </p:spPr>
      </p:pic>
      <p:pic>
        <p:nvPicPr>
          <p:cNvPr id="210" name="Google Shape;210;p33"/>
          <p:cNvPicPr preferRelativeResize="0"/>
          <p:nvPr/>
        </p:nvPicPr>
        <p:blipFill>
          <a:blip r:embed="rId4">
            <a:alphaModFix/>
          </a:blip>
          <a:stretch>
            <a:fillRect/>
          </a:stretch>
        </p:blipFill>
        <p:spPr>
          <a:xfrm>
            <a:off x="0" y="2812605"/>
            <a:ext cx="3534039" cy="2076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14"/>
        <p:cNvGrpSpPr/>
        <p:nvPr/>
      </p:nvGrpSpPr>
      <p:grpSpPr>
        <a:xfrm>
          <a:off x="0" y="0"/>
          <a:ext cx="0" cy="0"/>
          <a:chOff x="0" y="0"/>
          <a:chExt cx="0" cy="0"/>
        </a:xfrm>
      </p:grpSpPr>
      <p:sp>
        <p:nvSpPr>
          <p:cNvPr id="215" name="Google Shape;215;p34"/>
          <p:cNvSpPr txBox="1">
            <a:spLocks noGrp="1"/>
          </p:cNvSpPr>
          <p:nvPr>
            <p:ph type="title"/>
          </p:nvPr>
        </p:nvSpPr>
        <p:spPr>
          <a:xfrm>
            <a:off x="0" y="0"/>
            <a:ext cx="9144000" cy="1688689"/>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600" dirty="0">
                <a:solidFill>
                  <a:srgbClr val="FFFFFF"/>
                </a:solidFill>
                <a:latin typeface="Helvetica" pitchFamily="2" charset="0"/>
                <a:ea typeface="Arial"/>
                <a:cs typeface="Arial"/>
                <a:sym typeface="Arial"/>
              </a:rPr>
              <a:t>Who will face the brunt of climate change?</a:t>
            </a:r>
            <a:r>
              <a:rPr lang="en" sz="3600" dirty="0">
                <a:solidFill>
                  <a:srgbClr val="000000"/>
                </a:solidFill>
                <a:latin typeface="Helvetica" pitchFamily="2" charset="0"/>
                <a:ea typeface="Arial"/>
                <a:cs typeface="Arial"/>
                <a:sym typeface="Arial"/>
              </a:rPr>
              <a:t> </a:t>
            </a:r>
            <a:endParaRPr dirty="0">
              <a:latin typeface="Helvetica" pitchFamily="2" charset="0"/>
            </a:endParaRPr>
          </a:p>
        </p:txBody>
      </p:sp>
      <p:sp>
        <p:nvSpPr>
          <p:cNvPr id="216" name="Google Shape;216;p34"/>
          <p:cNvSpPr txBox="1">
            <a:spLocks noGrp="1"/>
          </p:cNvSpPr>
          <p:nvPr>
            <p:ph type="body" idx="1"/>
          </p:nvPr>
        </p:nvSpPr>
        <p:spPr>
          <a:xfrm>
            <a:off x="206477" y="1919075"/>
            <a:ext cx="4365523" cy="2710200"/>
          </a:xfrm>
          <a:prstGeom prst="rect">
            <a:avLst/>
          </a:prstGeom>
        </p:spPr>
        <p:txBody>
          <a:bodyPr spcFirstLastPara="1" wrap="square" lIns="91425" tIns="91425" rIns="91425" bIns="91425" anchor="t" anchorCtr="0">
            <a:noAutofit/>
          </a:bodyPr>
          <a:lstStyle/>
          <a:p>
            <a:pPr marL="457200" lvl="0" indent="-355600" rtl="0">
              <a:lnSpc>
                <a:spcPct val="120000"/>
              </a:lnSpc>
              <a:spcBef>
                <a:spcPts val="1000"/>
              </a:spcBef>
              <a:spcAft>
                <a:spcPts val="0"/>
              </a:spcAft>
              <a:buClr>
                <a:srgbClr val="000000"/>
              </a:buClr>
              <a:buSzPts val="2000"/>
              <a:buFont typeface="Arial"/>
              <a:buChar char="●"/>
            </a:pPr>
            <a:r>
              <a:rPr lang="en" sz="2000" b="1" dirty="0">
                <a:solidFill>
                  <a:srgbClr val="000000"/>
                </a:solidFill>
                <a:latin typeface="Helvetica" pitchFamily="2" charset="0"/>
                <a:ea typeface="Arial"/>
                <a:cs typeface="Arial"/>
                <a:sym typeface="Arial"/>
              </a:rPr>
              <a:t>Indigenous people </a:t>
            </a:r>
            <a:r>
              <a:rPr lang="en" sz="2000" dirty="0">
                <a:solidFill>
                  <a:srgbClr val="000000"/>
                </a:solidFill>
                <a:latin typeface="Helvetica" pitchFamily="2" charset="0"/>
                <a:ea typeface="Arial"/>
                <a:cs typeface="Arial"/>
                <a:sym typeface="Arial"/>
              </a:rPr>
              <a:t>and small island populations (IPCC, 2001)</a:t>
            </a:r>
            <a:endParaRPr sz="2000" dirty="0">
              <a:solidFill>
                <a:srgbClr val="000000"/>
              </a:solidFill>
              <a:latin typeface="Helvetica" pitchFamily="2" charset="0"/>
              <a:ea typeface="Arial"/>
              <a:cs typeface="Arial"/>
              <a:sym typeface="Arial"/>
            </a:endParaRPr>
          </a:p>
          <a:p>
            <a:pPr marL="0" lvl="0" indent="0" rtl="0">
              <a:lnSpc>
                <a:spcPct val="120000"/>
              </a:lnSpc>
              <a:spcBef>
                <a:spcPts val="1000"/>
              </a:spcBef>
              <a:spcAft>
                <a:spcPts val="0"/>
              </a:spcAft>
              <a:buNone/>
            </a:pPr>
            <a:endParaRPr dirty="0"/>
          </a:p>
        </p:txBody>
      </p:sp>
      <p:sp>
        <p:nvSpPr>
          <p:cNvPr id="217" name="Google Shape;217;p34"/>
          <p:cNvSpPr txBox="1">
            <a:spLocks noGrp="1"/>
          </p:cNvSpPr>
          <p:nvPr>
            <p:ph type="body" idx="2"/>
          </p:nvPr>
        </p:nvSpPr>
        <p:spPr>
          <a:xfrm>
            <a:off x="4572000" y="1919075"/>
            <a:ext cx="3819832" cy="2710200"/>
          </a:xfrm>
          <a:prstGeom prst="rect">
            <a:avLst/>
          </a:prstGeom>
        </p:spPr>
        <p:txBody>
          <a:bodyPr spcFirstLastPara="1" wrap="square" lIns="91425" tIns="91425" rIns="91425" bIns="91425" anchor="t" anchorCtr="0">
            <a:noAutofit/>
          </a:bodyPr>
          <a:lstStyle/>
          <a:p>
            <a:pPr marL="457200" lvl="0" indent="-355600" rtl="0">
              <a:lnSpc>
                <a:spcPct val="120000"/>
              </a:lnSpc>
              <a:spcBef>
                <a:spcPts val="100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There are </a:t>
            </a:r>
            <a:r>
              <a:rPr lang="en" sz="2000" b="1" dirty="0">
                <a:solidFill>
                  <a:srgbClr val="000000"/>
                </a:solidFill>
                <a:latin typeface="Helvetica" pitchFamily="2" charset="0"/>
                <a:ea typeface="Arial"/>
                <a:cs typeface="Arial"/>
                <a:sym typeface="Arial"/>
              </a:rPr>
              <a:t>concerns that low-income or poor people will fall deeper into poverty </a:t>
            </a:r>
            <a:r>
              <a:rPr lang="en" sz="2000" dirty="0">
                <a:solidFill>
                  <a:srgbClr val="000000"/>
                </a:solidFill>
                <a:latin typeface="Helvetica" pitchFamily="2" charset="0"/>
                <a:ea typeface="Arial"/>
                <a:cs typeface="Arial"/>
                <a:sym typeface="Arial"/>
              </a:rPr>
              <a:t>and face further livelihood problems (Eriksen and O’Brien, 2007).</a:t>
            </a:r>
            <a:endParaRPr sz="2000" dirty="0">
              <a:solidFill>
                <a:srgbClr val="000000"/>
              </a:solidFill>
              <a:latin typeface="Helvetica" pitchFamily="2" charset="0"/>
              <a:ea typeface="Arial"/>
              <a:cs typeface="Arial"/>
              <a:sym typeface="Arial"/>
            </a:endParaRPr>
          </a:p>
          <a:p>
            <a:pPr marL="0" lvl="0" indent="0" rtl="0">
              <a:lnSpc>
                <a:spcPct val="120000"/>
              </a:lnSpc>
              <a:spcBef>
                <a:spcPts val="500"/>
              </a:spcBef>
              <a:spcAft>
                <a:spcPts val="0"/>
              </a:spcAft>
              <a:buNone/>
            </a:pPr>
            <a:endParaRPr sz="1800" dirty="0">
              <a:solidFill>
                <a:srgbClr val="000000"/>
              </a:solidFill>
              <a:latin typeface="Arial"/>
              <a:ea typeface="Arial"/>
              <a:cs typeface="Arial"/>
              <a:sym typeface="Arial"/>
            </a:endParaRPr>
          </a:p>
          <a:p>
            <a:pPr marL="0" lvl="0" indent="0">
              <a:spcBef>
                <a:spcPts val="0"/>
              </a:spcBef>
              <a:spcAft>
                <a:spcPts val="160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0" y="0"/>
            <a:ext cx="9144000" cy="168869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dirty="0">
                <a:solidFill>
                  <a:srgbClr val="FFFFFF"/>
                </a:solidFill>
                <a:latin typeface="Helvetica" pitchFamily="2" charset="0"/>
                <a:ea typeface="Arial"/>
                <a:cs typeface="Arial"/>
                <a:sym typeface="Arial"/>
              </a:rPr>
              <a:t>Tribal nations in the United States</a:t>
            </a:r>
            <a:endParaRPr sz="3600" dirty="0">
              <a:solidFill>
                <a:srgbClr val="FFFFFF"/>
              </a:solidFill>
              <a:latin typeface="Helvetica" pitchFamily="2" charset="0"/>
            </a:endParaRPr>
          </a:p>
        </p:txBody>
      </p:sp>
      <p:sp>
        <p:nvSpPr>
          <p:cNvPr id="223" name="Google Shape;223;p35"/>
          <p:cNvSpPr txBox="1">
            <a:spLocks noGrp="1"/>
          </p:cNvSpPr>
          <p:nvPr>
            <p:ph type="body" idx="1"/>
          </p:nvPr>
        </p:nvSpPr>
        <p:spPr>
          <a:xfrm>
            <a:off x="442451" y="1887794"/>
            <a:ext cx="8266471" cy="3097161"/>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2000" dirty="0">
              <a:solidFill>
                <a:srgbClr val="000000"/>
              </a:solidFill>
              <a:latin typeface="Arial"/>
              <a:ea typeface="Arial"/>
              <a:cs typeface="Arial"/>
              <a:sym typeface="Arial"/>
            </a:endParaRPr>
          </a:p>
          <a:p>
            <a:pPr marL="457200" lvl="0" indent="-342900" rtl="0">
              <a:spcBef>
                <a:spcPts val="0"/>
              </a:spcBef>
              <a:spcAft>
                <a:spcPts val="0"/>
              </a:spcAft>
              <a:buClr>
                <a:srgbClr val="000000"/>
              </a:buClr>
              <a:buSzPts val="1800"/>
              <a:buFont typeface="Arial"/>
              <a:buChar char="●"/>
            </a:pPr>
            <a:r>
              <a:rPr lang="en" sz="2000" dirty="0">
                <a:solidFill>
                  <a:srgbClr val="000000"/>
                </a:solidFill>
                <a:latin typeface="Helvetica" pitchFamily="2" charset="0"/>
                <a:ea typeface="Arial"/>
                <a:cs typeface="Arial"/>
                <a:sym typeface="Arial"/>
              </a:rPr>
              <a:t>566 federally recognized tribes</a:t>
            </a:r>
            <a:endParaRPr sz="2000" dirty="0">
              <a:solidFill>
                <a:srgbClr val="000000"/>
              </a:solidFill>
              <a:latin typeface="Helvetica" pitchFamily="2" charset="0"/>
              <a:ea typeface="Arial"/>
              <a:cs typeface="Arial"/>
              <a:sym typeface="Arial"/>
            </a:endParaRPr>
          </a:p>
          <a:p>
            <a:pPr marL="457200" lvl="0" indent="0" rtl="0">
              <a:spcBef>
                <a:spcPts val="0"/>
              </a:spcBef>
              <a:spcAft>
                <a:spcPts val="0"/>
              </a:spcAft>
              <a:buNone/>
            </a:pPr>
            <a:endParaRPr sz="2000" dirty="0">
              <a:solidFill>
                <a:srgbClr val="000000"/>
              </a:solidFill>
              <a:latin typeface="Helvetica" pitchFamily="2" charset="0"/>
              <a:ea typeface="Arial"/>
              <a:cs typeface="Arial"/>
              <a:sym typeface="Arial"/>
            </a:endParaRPr>
          </a:p>
          <a:p>
            <a:pPr marL="457200" lvl="0" indent="-342900" rtl="0">
              <a:spcBef>
                <a:spcPts val="0"/>
              </a:spcBef>
              <a:spcAft>
                <a:spcPts val="0"/>
              </a:spcAft>
              <a:buClr>
                <a:srgbClr val="000000"/>
              </a:buClr>
              <a:buSzPts val="1800"/>
              <a:buFont typeface="Arial"/>
              <a:buChar char="●"/>
            </a:pPr>
            <a:r>
              <a:rPr lang="en" sz="2000" dirty="0">
                <a:solidFill>
                  <a:srgbClr val="000000"/>
                </a:solidFill>
                <a:latin typeface="Helvetica" pitchFamily="2" charset="0"/>
                <a:ea typeface="Arial"/>
                <a:cs typeface="Arial"/>
                <a:sym typeface="Arial"/>
              </a:rPr>
              <a:t>Many other non-federally recognized tribes</a:t>
            </a:r>
            <a:endParaRPr sz="2000" dirty="0">
              <a:solidFill>
                <a:srgbClr val="000000"/>
              </a:solidFill>
              <a:latin typeface="Helvetica" pitchFamily="2" charset="0"/>
              <a:ea typeface="Arial"/>
              <a:cs typeface="Arial"/>
              <a:sym typeface="Arial"/>
            </a:endParaRPr>
          </a:p>
          <a:p>
            <a:pPr marL="457200" lvl="0" indent="0" rtl="0">
              <a:spcBef>
                <a:spcPts val="0"/>
              </a:spcBef>
              <a:spcAft>
                <a:spcPts val="0"/>
              </a:spcAft>
              <a:buNone/>
            </a:pPr>
            <a:endParaRPr sz="2000" dirty="0">
              <a:solidFill>
                <a:srgbClr val="000000"/>
              </a:solidFill>
              <a:latin typeface="Helvetica" pitchFamily="2" charset="0"/>
              <a:ea typeface="Arial"/>
              <a:cs typeface="Arial"/>
              <a:sym typeface="Arial"/>
            </a:endParaRPr>
          </a:p>
          <a:p>
            <a:pPr marL="457200" lvl="0" indent="-342900" rtl="0">
              <a:spcBef>
                <a:spcPts val="0"/>
              </a:spcBef>
              <a:spcAft>
                <a:spcPts val="0"/>
              </a:spcAft>
              <a:buClr>
                <a:srgbClr val="000000"/>
              </a:buClr>
              <a:buSzPts val="1800"/>
              <a:buFont typeface="Arial"/>
              <a:buChar char="●"/>
            </a:pPr>
            <a:r>
              <a:rPr lang="en" sz="2000" dirty="0">
                <a:solidFill>
                  <a:srgbClr val="000000"/>
                </a:solidFill>
                <a:latin typeface="Helvetica" pitchFamily="2" charset="0"/>
                <a:ea typeface="Arial"/>
                <a:cs typeface="Arial"/>
                <a:sym typeface="Arial"/>
              </a:rPr>
              <a:t>American Indian and Alaska Natives cover 4% of the land and composes less than 1% of the population</a:t>
            </a:r>
            <a:endParaRPr sz="2000" dirty="0">
              <a:solidFill>
                <a:srgbClr val="000000"/>
              </a:solidFill>
              <a:latin typeface="Helvetica" pitchFamily="2" charset="0"/>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pic>
        <p:nvPicPr>
          <p:cNvPr id="228" name="Google Shape;228;p36"/>
          <p:cNvPicPr preferRelativeResize="0"/>
          <p:nvPr/>
        </p:nvPicPr>
        <p:blipFill>
          <a:blip r:embed="rId3">
            <a:alphaModFix amt="47000"/>
          </a:blip>
          <a:stretch>
            <a:fillRect/>
          </a:stretch>
        </p:blipFill>
        <p:spPr>
          <a:xfrm>
            <a:off x="0" y="-385612"/>
            <a:ext cx="9144003" cy="5515875"/>
          </a:xfrm>
          <a:prstGeom prst="rect">
            <a:avLst/>
          </a:prstGeom>
          <a:noFill/>
          <a:ln>
            <a:noFill/>
          </a:ln>
        </p:spPr>
      </p:pic>
      <p:sp>
        <p:nvSpPr>
          <p:cNvPr id="229" name="Google Shape;229;p36"/>
          <p:cNvSpPr txBox="1"/>
          <p:nvPr/>
        </p:nvSpPr>
        <p:spPr>
          <a:xfrm>
            <a:off x="442452" y="2457574"/>
            <a:ext cx="8266471" cy="24093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600" dirty="0">
                <a:latin typeface="Helvetica" pitchFamily="2" charset="0"/>
              </a:rPr>
              <a:t>“Climate change is threatening the natural resources we have relied upon for centuries, as well as our health, economy, and infrastructure. For our people, climate change is no longer a ‘tomorrow’ issue—we must address this challenge now.” </a:t>
            </a:r>
          </a:p>
          <a:p>
            <a:pPr marL="0" lvl="0" indent="0">
              <a:spcBef>
                <a:spcPts val="0"/>
              </a:spcBef>
              <a:spcAft>
                <a:spcPts val="0"/>
              </a:spcAft>
              <a:buNone/>
            </a:pPr>
            <a:r>
              <a:rPr lang="en" sz="2600" dirty="0">
                <a:latin typeface="Helvetica" pitchFamily="2" charset="0"/>
              </a:rPr>
              <a:t>	— Bill </a:t>
            </a:r>
            <a:r>
              <a:rPr lang="en" sz="2600" dirty="0" err="1">
                <a:latin typeface="Helvetica" pitchFamily="2" charset="0"/>
              </a:rPr>
              <a:t>Sterud</a:t>
            </a:r>
            <a:r>
              <a:rPr lang="en" sz="2600" dirty="0">
                <a:latin typeface="Helvetica" pitchFamily="2" charset="0"/>
              </a:rPr>
              <a:t>, Puyallup Tribal Council Chairman</a:t>
            </a:r>
            <a:endParaRPr sz="2600" dirty="0">
              <a:latin typeface="Helvetica"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0" y="-1"/>
            <a:ext cx="9144000" cy="656303"/>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a:latin typeface="Helvetica" pitchFamily="2" charset="0"/>
              </a:rPr>
              <a:t>References</a:t>
            </a:r>
            <a:endParaRPr sz="3600" dirty="0">
              <a:latin typeface="Helvetica" pitchFamily="2" charset="0"/>
            </a:endParaRPr>
          </a:p>
        </p:txBody>
      </p:sp>
      <p:sp>
        <p:nvSpPr>
          <p:cNvPr id="235" name="Google Shape;235;p37"/>
          <p:cNvSpPr txBox="1"/>
          <p:nvPr/>
        </p:nvSpPr>
        <p:spPr>
          <a:xfrm>
            <a:off x="435076" y="656302"/>
            <a:ext cx="8281221" cy="4487198"/>
          </a:xfrm>
          <a:prstGeom prst="rect">
            <a:avLst/>
          </a:prstGeom>
          <a:noFill/>
          <a:ln>
            <a:noFill/>
          </a:ln>
        </p:spPr>
        <p:txBody>
          <a:bodyPr spcFirstLastPara="1" wrap="square" lIns="91425" tIns="91425" rIns="91425" bIns="91425" anchor="ctr" anchorCtr="0">
            <a:noAutofit/>
          </a:bodyPr>
          <a:lstStyle/>
          <a:p>
            <a:pPr marL="457200" indent="-457200">
              <a:buSzPts val="1600"/>
            </a:pPr>
            <a:r>
              <a:rPr lang="en-US" sz="1600" dirty="0">
                <a:latin typeface="Helvetica" pitchFamily="2" charset="0"/>
                <a:ea typeface="Calibri"/>
                <a:cs typeface="Calibri"/>
                <a:sym typeface="Calibri"/>
              </a:rPr>
              <a:t>Adams, B., &amp; Curtis, A. (2018). Comparison of Anderson Glacier [photographs]. Retrieved August 13, 2018 from https://</a:t>
            </a:r>
            <a:r>
              <a:rPr lang="en-US" sz="1600" dirty="0" err="1">
                <a:latin typeface="Helvetica" pitchFamily="2" charset="0"/>
                <a:ea typeface="Calibri"/>
                <a:cs typeface="Calibri"/>
                <a:sym typeface="Calibri"/>
              </a:rPr>
              <a:t>www.nps.gov</a:t>
            </a:r>
            <a:r>
              <a:rPr lang="en-US" sz="1600" dirty="0">
                <a:latin typeface="Helvetica" pitchFamily="2" charset="0"/>
                <a:ea typeface="Calibri"/>
                <a:cs typeface="Calibri"/>
                <a:sym typeface="Calibri"/>
              </a:rPr>
              <a:t>/</a:t>
            </a:r>
            <a:r>
              <a:rPr lang="en-US" sz="1600" dirty="0" err="1">
                <a:latin typeface="Helvetica" pitchFamily="2" charset="0"/>
                <a:ea typeface="Calibri"/>
                <a:cs typeface="Calibri"/>
                <a:sym typeface="Calibri"/>
              </a:rPr>
              <a:t>olym</a:t>
            </a:r>
            <a:r>
              <a:rPr lang="en-US" sz="1600" dirty="0">
                <a:latin typeface="Helvetica" pitchFamily="2" charset="0"/>
                <a:ea typeface="Calibri"/>
                <a:cs typeface="Calibri"/>
                <a:sym typeface="Calibri"/>
              </a:rPr>
              <a:t>/learn/nature/</a:t>
            </a:r>
            <a:r>
              <a:rPr lang="en-US" sz="1600" dirty="0" err="1">
                <a:latin typeface="Helvetica" pitchFamily="2" charset="0"/>
                <a:ea typeface="Calibri"/>
                <a:cs typeface="Calibri"/>
                <a:sym typeface="Calibri"/>
              </a:rPr>
              <a:t>glaciers.htm</a:t>
            </a:r>
            <a:r>
              <a:rPr lang="en-US" sz="1600" dirty="0">
                <a:latin typeface="Helvetica" pitchFamily="2" charset="0"/>
                <a:ea typeface="Calibri"/>
                <a:cs typeface="Calibri"/>
                <a:sym typeface="Calibri"/>
              </a:rPr>
              <a:t> </a:t>
            </a:r>
            <a:endParaRPr lang="en" sz="1600" dirty="0">
              <a:latin typeface="Helvetica" pitchFamily="2" charset="0"/>
              <a:ea typeface="Georgia"/>
              <a:cs typeface="Georgia"/>
              <a:sym typeface="Georgia"/>
            </a:endParaRPr>
          </a:p>
          <a:p>
            <a:pPr marL="457200" lvl="0" indent="-457200" rtl="0">
              <a:spcBef>
                <a:spcPts val="0"/>
              </a:spcBef>
              <a:spcAft>
                <a:spcPts val="0"/>
              </a:spcAft>
              <a:buSzPts val="1600"/>
            </a:pPr>
            <a:endParaRPr lang="en" sz="1600" dirty="0">
              <a:latin typeface="Helvetica" pitchFamily="2" charset="0"/>
              <a:ea typeface="Georgia"/>
              <a:cs typeface="Georgia"/>
              <a:sym typeface="Georgia"/>
            </a:endParaRPr>
          </a:p>
          <a:p>
            <a:pPr marL="457200" indent="-457200">
              <a:buSzPts val="1600"/>
            </a:pPr>
            <a:r>
              <a:rPr lang="en-US" sz="1600" dirty="0" err="1">
                <a:latin typeface="Helvetica" pitchFamily="2" charset="0"/>
              </a:rPr>
              <a:t>Bednaršek</a:t>
            </a:r>
            <a:r>
              <a:rPr lang="en-US" sz="1600" dirty="0">
                <a:latin typeface="Helvetica" pitchFamily="2" charset="0"/>
              </a:rPr>
              <a:t>, Nina. (Photographer). (2012). </a:t>
            </a:r>
            <a:r>
              <a:rPr lang="en-US" sz="1600" i="1" dirty="0">
                <a:latin typeface="Helvetica" pitchFamily="2" charset="0"/>
                <a:ea typeface="Calibri"/>
                <a:cs typeface="Calibri"/>
                <a:sym typeface="Calibri"/>
              </a:rPr>
              <a:t>Shells dissolve in acidified ocean water </a:t>
            </a:r>
            <a:r>
              <a:rPr lang="en-US" sz="1600" dirty="0">
                <a:latin typeface="Helvetica" pitchFamily="2" charset="0"/>
                <a:ea typeface="Calibri"/>
                <a:cs typeface="Calibri"/>
                <a:sym typeface="Calibri"/>
              </a:rPr>
              <a:t>[photograph]. Retrieved from https://nca2014.globalchange.gov/report/our-changing-climate/ocean-acidification</a:t>
            </a:r>
            <a:endParaRPr sz="1600" dirty="0">
              <a:latin typeface="Helvetica" pitchFamily="2" charset="0"/>
              <a:ea typeface="Georgia"/>
              <a:cs typeface="Georgia"/>
              <a:sym typeface="Georgia"/>
            </a:endParaRPr>
          </a:p>
          <a:p>
            <a:pPr marL="457200" lvl="0" indent="-457200" rtl="0">
              <a:spcBef>
                <a:spcPts val="0"/>
              </a:spcBef>
              <a:spcAft>
                <a:spcPts val="0"/>
              </a:spcAft>
            </a:pPr>
            <a:endParaRPr sz="1600" i="1" dirty="0">
              <a:solidFill>
                <a:srgbClr val="333333"/>
              </a:solidFill>
              <a:latin typeface="Helvetica" pitchFamily="2" charset="0"/>
              <a:ea typeface="Georgia"/>
              <a:cs typeface="Georgia"/>
              <a:sym typeface="Georgia"/>
            </a:endParaRPr>
          </a:p>
          <a:p>
            <a:pPr marL="457200" indent="-457200">
              <a:buSzPts val="1600"/>
            </a:pPr>
            <a:r>
              <a:rPr lang="en-US" sz="1600" dirty="0">
                <a:latin typeface="Helvetica" pitchFamily="2" charset="0"/>
                <a:ea typeface="Calibri"/>
                <a:cs typeface="Calibri"/>
                <a:sym typeface="Calibri"/>
              </a:rPr>
              <a:t>Echo-Hawk, B. (2013). </a:t>
            </a:r>
            <a:r>
              <a:rPr lang="en-US" sz="1600" i="1" dirty="0">
                <a:latin typeface="Helvetica" pitchFamily="2" charset="0"/>
                <a:ea typeface="Calibri"/>
                <a:cs typeface="Calibri"/>
                <a:sym typeface="Calibri"/>
              </a:rPr>
              <a:t>Just a regular guy named Bucky Echo-Hawk </a:t>
            </a:r>
            <a:r>
              <a:rPr lang="en-US" sz="1600" dirty="0">
                <a:latin typeface="Helvetica" pitchFamily="2" charset="0"/>
                <a:ea typeface="Calibri"/>
                <a:cs typeface="Calibri"/>
                <a:sym typeface="Calibri"/>
              </a:rPr>
              <a:t>[artwork]. Retrieved August 13, 2018, from https://</a:t>
            </a:r>
            <a:r>
              <a:rPr lang="en-US" sz="1600" dirty="0" err="1">
                <a:latin typeface="Helvetica" pitchFamily="2" charset="0"/>
                <a:ea typeface="Calibri"/>
                <a:cs typeface="Calibri"/>
                <a:sym typeface="Calibri"/>
              </a:rPr>
              <a:t>chicagotonight.wttw.com</a:t>
            </a:r>
            <a:r>
              <a:rPr lang="en-US" sz="1600" dirty="0">
                <a:latin typeface="Helvetica" pitchFamily="2" charset="0"/>
                <a:ea typeface="Calibri"/>
                <a:cs typeface="Calibri"/>
                <a:sym typeface="Calibri"/>
              </a:rPr>
              <a:t>/2013/09/25/just-regular-guy-named-</a:t>
            </a:r>
            <a:r>
              <a:rPr lang="en-US" sz="1600" dirty="0" err="1">
                <a:latin typeface="Helvetica" pitchFamily="2" charset="0"/>
                <a:ea typeface="Calibri"/>
                <a:cs typeface="Calibri"/>
                <a:sym typeface="Calibri"/>
              </a:rPr>
              <a:t>bunky</a:t>
            </a:r>
            <a:r>
              <a:rPr lang="en-US" sz="1600" dirty="0">
                <a:latin typeface="Helvetica" pitchFamily="2" charset="0"/>
                <a:ea typeface="Calibri"/>
                <a:cs typeface="Calibri"/>
                <a:sym typeface="Calibri"/>
              </a:rPr>
              <a:t>-echo-hawk </a:t>
            </a:r>
          </a:p>
          <a:p>
            <a:pPr marL="457200" indent="-457200">
              <a:buSzPts val="1600"/>
            </a:pPr>
            <a:endParaRPr lang="en-US" sz="1600" i="1" dirty="0">
              <a:solidFill>
                <a:srgbClr val="333333"/>
              </a:solidFill>
              <a:latin typeface="Helvetica" pitchFamily="2" charset="0"/>
              <a:ea typeface="Calibri"/>
              <a:cs typeface="Calibri"/>
              <a:sym typeface="Georgia"/>
            </a:endParaRPr>
          </a:p>
          <a:p>
            <a:pPr marL="457200" indent="-457200">
              <a:buSzPts val="1600"/>
            </a:pPr>
            <a:r>
              <a:rPr lang="en-US" sz="1600" dirty="0" err="1">
                <a:latin typeface="Helvetica" pitchFamily="2" charset="0"/>
                <a:ea typeface="Calibri"/>
                <a:cs typeface="Calibri"/>
                <a:sym typeface="Calibri"/>
              </a:rPr>
              <a:t>EPAgov</a:t>
            </a:r>
            <a:r>
              <a:rPr lang="en-US" sz="1600" dirty="0">
                <a:latin typeface="Helvetica" pitchFamily="2" charset="0"/>
                <a:ea typeface="Calibri"/>
                <a:cs typeface="Calibri"/>
                <a:sym typeface="Calibri"/>
              </a:rPr>
              <a:t>. (2015). </a:t>
            </a:r>
            <a:r>
              <a:rPr lang="en-US" sz="1600" dirty="0" err="1">
                <a:latin typeface="Helvetica" pitchFamily="2" charset="0"/>
                <a:ea typeface="Calibri"/>
                <a:cs typeface="Calibri"/>
                <a:sym typeface="Calibri"/>
              </a:rPr>
              <a:t>EPAgov</a:t>
            </a:r>
            <a:r>
              <a:rPr lang="en-US" sz="1600" dirty="0">
                <a:latin typeface="Helvetica" pitchFamily="2" charset="0"/>
                <a:ea typeface="Calibri"/>
                <a:cs typeface="Calibri"/>
                <a:sym typeface="Calibri"/>
              </a:rPr>
              <a:t> [online quote with image]. Retrieved August 13, 2018 from https://</a:t>
            </a:r>
            <a:r>
              <a:rPr lang="en-US" sz="1600" dirty="0" err="1">
                <a:latin typeface="Helvetica" pitchFamily="2" charset="0"/>
                <a:ea typeface="Calibri"/>
                <a:cs typeface="Calibri"/>
                <a:sym typeface="Calibri"/>
              </a:rPr>
              <a:t>www.instagram.com</a:t>
            </a:r>
            <a:r>
              <a:rPr lang="en-US" sz="1600" dirty="0">
                <a:latin typeface="Helvetica" pitchFamily="2" charset="0"/>
                <a:ea typeface="Calibri"/>
                <a:cs typeface="Calibri"/>
                <a:sym typeface="Calibri"/>
              </a:rPr>
              <a:t>/p/5unIUVgpQQ/?taken-by=</a:t>
            </a:r>
            <a:r>
              <a:rPr lang="en-US" sz="1600" dirty="0" err="1">
                <a:latin typeface="Helvetica" pitchFamily="2" charset="0"/>
                <a:ea typeface="Calibri"/>
                <a:cs typeface="Calibri"/>
                <a:sym typeface="Calibri"/>
              </a:rPr>
              <a:t>epagov</a:t>
            </a:r>
            <a:r>
              <a:rPr lang="en-US" sz="1600" dirty="0">
                <a:latin typeface="Helvetica" pitchFamily="2" charset="0"/>
                <a:ea typeface="Calibri"/>
                <a:cs typeface="Calibri"/>
                <a:sym typeface="Calibri"/>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39"/>
        <p:cNvGrpSpPr/>
        <p:nvPr/>
      </p:nvGrpSpPr>
      <p:grpSpPr>
        <a:xfrm>
          <a:off x="0" y="0"/>
          <a:ext cx="0" cy="0"/>
          <a:chOff x="0" y="0"/>
          <a:chExt cx="0" cy="0"/>
        </a:xfrm>
      </p:grpSpPr>
      <p:sp>
        <p:nvSpPr>
          <p:cNvPr id="240" name="Google Shape;240;p38"/>
          <p:cNvSpPr txBox="1">
            <a:spLocks noGrp="1"/>
          </p:cNvSpPr>
          <p:nvPr>
            <p:ph type="title"/>
          </p:nvPr>
        </p:nvSpPr>
        <p:spPr>
          <a:xfrm>
            <a:off x="0" y="0"/>
            <a:ext cx="9144000" cy="671052"/>
          </a:xfrm>
          <a:prstGeom prst="rect">
            <a:avLst/>
          </a:prstGeom>
        </p:spPr>
        <p:txBody>
          <a:bodyPr spcFirstLastPara="1" wrap="square" lIns="91425" tIns="91425" rIns="91425" bIns="91425" anchor="ctr" anchorCtr="0">
            <a:noAutofit/>
          </a:bodyPr>
          <a:lstStyle/>
          <a:p>
            <a:pPr lvl="0"/>
            <a:r>
              <a:rPr lang="en" sz="3600" dirty="0">
                <a:latin typeface="Helvetica" pitchFamily="2" charset="0"/>
              </a:rPr>
              <a:t>References</a:t>
            </a:r>
            <a:endParaRPr sz="3600" dirty="0">
              <a:latin typeface="Helvetica" pitchFamily="2" charset="0"/>
            </a:endParaRPr>
          </a:p>
        </p:txBody>
      </p:sp>
      <p:sp>
        <p:nvSpPr>
          <p:cNvPr id="241" name="Google Shape;241;p38"/>
          <p:cNvSpPr txBox="1"/>
          <p:nvPr/>
        </p:nvSpPr>
        <p:spPr>
          <a:xfrm>
            <a:off x="435077" y="671052"/>
            <a:ext cx="8281219" cy="4472448"/>
          </a:xfrm>
          <a:prstGeom prst="rect">
            <a:avLst/>
          </a:prstGeom>
          <a:noFill/>
          <a:ln>
            <a:noFill/>
          </a:ln>
        </p:spPr>
        <p:txBody>
          <a:bodyPr spcFirstLastPara="1" wrap="square" lIns="91425" tIns="91425" rIns="91425" bIns="91425" anchor="ctr" anchorCtr="0">
            <a:noAutofit/>
          </a:bodyPr>
          <a:lstStyle/>
          <a:p>
            <a:pPr marL="457200" lvl="0" indent="-457200" rtl="0">
              <a:spcBef>
                <a:spcPts val="0"/>
              </a:spcBef>
              <a:spcAft>
                <a:spcPts val="0"/>
              </a:spcAft>
              <a:buSzPts val="1600"/>
            </a:pPr>
            <a:r>
              <a:rPr lang="en" sz="1600" dirty="0" err="1">
                <a:latin typeface="Helvetica" pitchFamily="2" charset="0"/>
                <a:ea typeface="Georgia"/>
                <a:cs typeface="Georgia"/>
                <a:sym typeface="Georgia"/>
              </a:rPr>
              <a:t>Infoplease</a:t>
            </a:r>
            <a:r>
              <a:rPr lang="en" sz="1600" dirty="0">
                <a:latin typeface="Helvetica" pitchFamily="2" charset="0"/>
                <a:ea typeface="Georgia"/>
                <a:cs typeface="Georgia"/>
                <a:sym typeface="Georgia"/>
              </a:rPr>
              <a:t> (n.d.). </a:t>
            </a:r>
            <a:r>
              <a:rPr lang="en" sz="1600" i="1" dirty="0">
                <a:latin typeface="Helvetica" pitchFamily="2" charset="0"/>
                <a:ea typeface="Georgia"/>
                <a:cs typeface="Georgia"/>
                <a:sym typeface="Georgia"/>
              </a:rPr>
              <a:t>Native Americans by the numbers. </a:t>
            </a:r>
            <a:r>
              <a:rPr lang="en" sz="1600" dirty="0">
                <a:latin typeface="Helvetica" pitchFamily="2" charset="0"/>
                <a:ea typeface="Georgia"/>
                <a:cs typeface="Georgia"/>
                <a:sym typeface="Georgia"/>
              </a:rPr>
              <a:t>Retrieved from https://</a:t>
            </a:r>
            <a:r>
              <a:rPr lang="en" sz="1600" dirty="0" err="1">
                <a:latin typeface="Helvetica" pitchFamily="2" charset="0"/>
                <a:ea typeface="Georgia"/>
                <a:cs typeface="Georgia"/>
                <a:sym typeface="Georgia"/>
              </a:rPr>
              <a:t>www.infoplease.com</a:t>
            </a:r>
            <a:r>
              <a:rPr lang="en" sz="1600" dirty="0">
                <a:latin typeface="Helvetica" pitchFamily="2" charset="0"/>
                <a:ea typeface="Georgia"/>
                <a:cs typeface="Georgia"/>
                <a:sym typeface="Georgia"/>
              </a:rPr>
              <a:t>/american-indians-numbers-1#ixzz2aHBxno7q</a:t>
            </a:r>
            <a:endParaRPr sz="1600" dirty="0">
              <a:latin typeface="Helvetica" pitchFamily="2" charset="0"/>
              <a:ea typeface="Georgia"/>
              <a:cs typeface="Georgia"/>
              <a:sym typeface="Georgia"/>
            </a:endParaRPr>
          </a:p>
          <a:p>
            <a:pPr marL="457200" lvl="0" indent="-457200" rtl="0">
              <a:spcBef>
                <a:spcPts val="0"/>
              </a:spcBef>
              <a:spcAft>
                <a:spcPts val="0"/>
              </a:spcAft>
              <a:buClr>
                <a:srgbClr val="000000"/>
              </a:buClr>
              <a:buSzPts val="1100"/>
            </a:pPr>
            <a:endParaRPr sz="1600" dirty="0">
              <a:latin typeface="Helvetica" pitchFamily="2" charset="0"/>
              <a:ea typeface="Georgia"/>
              <a:cs typeface="Georgia"/>
              <a:sym typeface="Georgia"/>
            </a:endParaRPr>
          </a:p>
          <a:p>
            <a:pPr marL="457200" indent="-457200">
              <a:buSzPts val="1600"/>
            </a:pPr>
            <a:r>
              <a:rPr lang="en-US" sz="1600" dirty="0">
                <a:latin typeface="Helvetica" pitchFamily="2" charset="0"/>
                <a:ea typeface="Calibri"/>
                <a:cs typeface="Calibri"/>
                <a:sym typeface="Calibri"/>
              </a:rPr>
              <a:t>IPCC. (2014). Climate change 2014: Synthesis report. In L.A. Meyer &amp; R.K. Pachauri (Eds.), </a:t>
            </a:r>
            <a:r>
              <a:rPr lang="en-US" sz="1600" i="1" dirty="0">
                <a:latin typeface="Helvetica" pitchFamily="2" charset="0"/>
                <a:ea typeface="Calibri"/>
                <a:cs typeface="Calibri"/>
                <a:sym typeface="Calibri"/>
              </a:rPr>
              <a:t>Contribution of working groups I, II and III to the fifth assessment report of the Intergovernmental Panel on Climate Change. </a:t>
            </a:r>
            <a:r>
              <a:rPr lang="en-US" sz="1600" dirty="0">
                <a:latin typeface="Helvetica" pitchFamily="2" charset="0"/>
                <a:ea typeface="Calibri"/>
                <a:cs typeface="Calibri"/>
                <a:sym typeface="Calibri"/>
              </a:rPr>
              <a:t>Geneva, Switzerland: IPCC.</a:t>
            </a:r>
            <a:r>
              <a:rPr lang="en" sz="1600" dirty="0">
                <a:latin typeface="Helvetica" pitchFamily="2" charset="0"/>
                <a:ea typeface="Georgia"/>
                <a:cs typeface="Georgia"/>
                <a:sym typeface="Georgia"/>
              </a:rPr>
              <a:t> </a:t>
            </a:r>
          </a:p>
          <a:p>
            <a:pPr marL="457200" lvl="0" indent="-457200" rtl="0">
              <a:spcBef>
                <a:spcPts val="0"/>
              </a:spcBef>
              <a:spcAft>
                <a:spcPts val="0"/>
              </a:spcAft>
              <a:buSzPts val="1600"/>
            </a:pPr>
            <a:endParaRPr lang="en" sz="1600" dirty="0">
              <a:latin typeface="Helvetica" pitchFamily="2" charset="0"/>
              <a:ea typeface="Georgia"/>
              <a:cs typeface="Georgia"/>
              <a:sym typeface="Georgia"/>
            </a:endParaRPr>
          </a:p>
          <a:p>
            <a:pPr marL="457200" indent="-457200">
              <a:buSzPts val="1600"/>
            </a:pPr>
            <a:r>
              <a:rPr lang="en" sz="1600" dirty="0">
                <a:latin typeface="Helvetica" pitchFamily="2" charset="0"/>
                <a:ea typeface="Georgia"/>
                <a:cs typeface="Georgia"/>
                <a:sym typeface="Georgia"/>
              </a:rPr>
              <a:t>Karl, Thomas R., Melillo, Jerry M., &amp; Peterson, Thomas C. (Eds.). (2009). </a:t>
            </a:r>
            <a:r>
              <a:rPr lang="en" sz="1600" i="1" dirty="0">
                <a:latin typeface="Helvetica" pitchFamily="2" charset="0"/>
                <a:ea typeface="Georgia"/>
                <a:cs typeface="Georgia"/>
                <a:sym typeface="Georgia"/>
              </a:rPr>
              <a:t>Global climate change impacts in the United States</a:t>
            </a:r>
            <a:r>
              <a:rPr lang="en" sz="1600" dirty="0">
                <a:latin typeface="Helvetica" pitchFamily="2" charset="0"/>
                <a:ea typeface="Georgia"/>
                <a:cs typeface="Georgia"/>
                <a:sym typeface="Georgia"/>
              </a:rPr>
              <a:t>. Cambridge University Press.</a:t>
            </a:r>
          </a:p>
          <a:p>
            <a:pPr marL="457200" indent="-457200">
              <a:buSzPts val="1600"/>
            </a:pPr>
            <a:endParaRPr lang="en-US" sz="1600" dirty="0">
              <a:latin typeface="Helvetica" pitchFamily="2" charset="0"/>
              <a:ea typeface="Calibri"/>
              <a:cs typeface="Calibri"/>
              <a:sym typeface="Calibri"/>
            </a:endParaRPr>
          </a:p>
          <a:p>
            <a:pPr marL="457200" indent="-457200">
              <a:buSzPts val="1600"/>
            </a:pPr>
            <a:r>
              <a:rPr lang="en-US" sz="1600" dirty="0">
                <a:latin typeface="Helvetica" pitchFamily="2" charset="0"/>
                <a:ea typeface="Calibri"/>
                <a:cs typeface="Calibri"/>
                <a:sym typeface="Calibri"/>
              </a:rPr>
              <a:t>Melillo, Jerry M., Richmond, </a:t>
            </a:r>
            <a:r>
              <a:rPr lang="en-US" sz="1600" dirty="0" err="1">
                <a:latin typeface="Helvetica" pitchFamily="2" charset="0"/>
                <a:ea typeface="Calibri"/>
                <a:cs typeface="Calibri"/>
                <a:sym typeface="Calibri"/>
              </a:rPr>
              <a:t>Terese</a:t>
            </a:r>
            <a:r>
              <a:rPr lang="en-US" sz="1600" dirty="0">
                <a:latin typeface="Helvetica" pitchFamily="2" charset="0"/>
                <a:ea typeface="Calibri"/>
                <a:cs typeface="Calibri"/>
                <a:sym typeface="Calibri"/>
              </a:rPr>
              <a:t> (T.C.), &amp; </a:t>
            </a:r>
            <a:r>
              <a:rPr lang="en-US" sz="1600" dirty="0" err="1">
                <a:latin typeface="Helvetica" pitchFamily="2" charset="0"/>
                <a:ea typeface="Calibri"/>
                <a:cs typeface="Calibri"/>
                <a:sym typeface="Calibri"/>
              </a:rPr>
              <a:t>Yohe</a:t>
            </a:r>
            <a:r>
              <a:rPr lang="en-US" sz="1600" dirty="0">
                <a:latin typeface="Helvetica" pitchFamily="2" charset="0"/>
                <a:ea typeface="Calibri"/>
                <a:cs typeface="Calibri"/>
                <a:sym typeface="Calibri"/>
              </a:rPr>
              <a:t>, Gary W. (Eds.). (2014). </a:t>
            </a:r>
            <a:r>
              <a:rPr lang="en-US" sz="1600" i="1" dirty="0">
                <a:latin typeface="Helvetica" pitchFamily="2" charset="0"/>
                <a:ea typeface="Calibri"/>
                <a:cs typeface="Calibri"/>
                <a:sym typeface="Calibri"/>
              </a:rPr>
              <a:t>Climate change impacts in the United States: The third national climate assessment</a:t>
            </a:r>
            <a:r>
              <a:rPr lang="en-US" sz="1600" dirty="0">
                <a:latin typeface="Helvetica" pitchFamily="2" charset="0"/>
                <a:ea typeface="Calibri"/>
                <a:cs typeface="Calibri"/>
                <a:sym typeface="Calibri"/>
              </a:rPr>
              <a:t>. Retrieved from National Climate Assessment website: https://nca2014.globalchange.gov/downloads. doi:10.7930/J0Z31WJ2</a:t>
            </a:r>
            <a:endParaRPr lang="en-US" sz="1600" dirty="0">
              <a:latin typeface="Helvetica" pitchFamily="2" charset="0"/>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0" y="-1"/>
            <a:ext cx="9144000" cy="663677"/>
          </a:xfrm>
          <a:prstGeom prst="rect">
            <a:avLst/>
          </a:prstGeom>
        </p:spPr>
        <p:txBody>
          <a:bodyPr spcFirstLastPara="1" wrap="square" lIns="91425" tIns="91425" rIns="91425" bIns="91425" anchor="ctr" anchorCtr="0">
            <a:noAutofit/>
          </a:bodyPr>
          <a:lstStyle/>
          <a:p>
            <a:pPr lvl="0"/>
            <a:r>
              <a:rPr lang="en" sz="3600" dirty="0">
                <a:latin typeface="Helvetica" pitchFamily="2" charset="0"/>
              </a:rPr>
              <a:t>References</a:t>
            </a:r>
            <a:endParaRPr sz="3600" dirty="0">
              <a:latin typeface="Helvetica" pitchFamily="2" charset="0"/>
            </a:endParaRPr>
          </a:p>
        </p:txBody>
      </p:sp>
      <p:sp>
        <p:nvSpPr>
          <p:cNvPr id="247" name="Google Shape;247;p39"/>
          <p:cNvSpPr txBox="1"/>
          <p:nvPr/>
        </p:nvSpPr>
        <p:spPr>
          <a:xfrm>
            <a:off x="435077" y="663676"/>
            <a:ext cx="8273846" cy="4479824"/>
          </a:xfrm>
          <a:prstGeom prst="rect">
            <a:avLst/>
          </a:prstGeom>
          <a:noFill/>
          <a:ln>
            <a:noFill/>
          </a:ln>
        </p:spPr>
        <p:txBody>
          <a:bodyPr spcFirstLastPara="1" wrap="square" lIns="91425" tIns="91425" rIns="91425" bIns="91425" anchor="ctr" anchorCtr="0">
            <a:noAutofit/>
          </a:bodyPr>
          <a:lstStyle/>
          <a:p>
            <a:pPr marL="457200" indent="-457200">
              <a:buSzPts val="1600"/>
            </a:pPr>
            <a:r>
              <a:rPr lang="en-US" sz="1600" dirty="0">
                <a:latin typeface="Helvetica" pitchFamily="2" charset="0"/>
                <a:ea typeface="Georgia"/>
                <a:cs typeface="Georgia"/>
                <a:sym typeface="Georgia"/>
              </a:rPr>
              <a:t>NOAA: 2017 was 3rd warmest year on record for the globe. (2018, January). </a:t>
            </a:r>
            <a:r>
              <a:rPr lang="en-US" sz="1600" i="1" dirty="0">
                <a:latin typeface="Helvetica" pitchFamily="2" charset="0"/>
                <a:ea typeface="Georgia"/>
                <a:cs typeface="Georgia"/>
                <a:sym typeface="Georgia"/>
              </a:rPr>
              <a:t>NOAA. </a:t>
            </a:r>
            <a:r>
              <a:rPr lang="en-US" sz="1600" dirty="0">
                <a:latin typeface="Helvetica" pitchFamily="2" charset="0"/>
                <a:ea typeface="Georgia"/>
                <a:cs typeface="Georgia"/>
                <a:sym typeface="Georgia"/>
              </a:rPr>
              <a:t>Retrieved August 13, 2018 from http://</a:t>
            </a:r>
            <a:r>
              <a:rPr lang="en-US" sz="1600" dirty="0" err="1">
                <a:latin typeface="Helvetica" pitchFamily="2" charset="0"/>
                <a:ea typeface="Georgia"/>
                <a:cs typeface="Georgia"/>
                <a:sym typeface="Georgia"/>
              </a:rPr>
              <a:t>www.noaa.gov</a:t>
            </a:r>
            <a:r>
              <a:rPr lang="en-US" sz="1600" dirty="0">
                <a:latin typeface="Helvetica" pitchFamily="2" charset="0"/>
                <a:ea typeface="Georgia"/>
                <a:cs typeface="Georgia"/>
                <a:sym typeface="Georgia"/>
              </a:rPr>
              <a:t>/news/noaa-2017-was-3rd-warmest-year-on-record-for-globe </a:t>
            </a:r>
          </a:p>
          <a:p>
            <a:pPr marL="457200" lvl="0" indent="-457200" rtl="0">
              <a:spcBef>
                <a:spcPts val="0"/>
              </a:spcBef>
              <a:spcAft>
                <a:spcPts val="0"/>
              </a:spcAft>
              <a:buSzPts val="1600"/>
            </a:pPr>
            <a:endParaRPr lang="en" sz="1600" dirty="0">
              <a:latin typeface="Helvetica" pitchFamily="2" charset="0"/>
              <a:ea typeface="Georgia"/>
              <a:cs typeface="Georgia"/>
              <a:sym typeface="Georgia"/>
            </a:endParaRPr>
          </a:p>
          <a:p>
            <a:pPr marL="457200" indent="-457200">
              <a:buSzPts val="1600"/>
            </a:pPr>
            <a:r>
              <a:rPr lang="en-US" sz="1600" dirty="0">
                <a:latin typeface="Helvetica" pitchFamily="2" charset="0"/>
                <a:ea typeface="Calibri"/>
                <a:cs typeface="Calibri"/>
                <a:sym typeface="Calibri"/>
              </a:rPr>
              <a:t>Puyallup Tribe of Indians. (2016). </a:t>
            </a:r>
            <a:r>
              <a:rPr lang="en-US" sz="1600" i="1" dirty="0">
                <a:latin typeface="Helvetica" pitchFamily="2" charset="0"/>
                <a:ea typeface="Calibri"/>
                <a:cs typeface="Calibri"/>
                <a:sym typeface="Calibri"/>
              </a:rPr>
              <a:t>Climate change impact assessment and adaptation options</a:t>
            </a:r>
            <a:r>
              <a:rPr lang="en-US" sz="1600" dirty="0">
                <a:latin typeface="Helvetica" pitchFamily="2" charset="0"/>
                <a:ea typeface="Calibri"/>
                <a:cs typeface="Calibri"/>
                <a:sym typeface="Calibri"/>
              </a:rPr>
              <a:t>. A collaboration of the Puyallup Tribe of Indians and Cascadia Consulting Group.</a:t>
            </a:r>
          </a:p>
          <a:p>
            <a:pPr marL="457200" indent="-457200">
              <a:buSzPts val="1600"/>
            </a:pPr>
            <a:endParaRPr lang="en-US" sz="1600" dirty="0">
              <a:latin typeface="Helvetica" pitchFamily="2" charset="0"/>
              <a:ea typeface="Calibri"/>
              <a:cs typeface="Calibri"/>
              <a:sym typeface="Calibri"/>
            </a:endParaRPr>
          </a:p>
          <a:p>
            <a:pPr marL="457200" indent="-457200">
              <a:buSzPts val="1600"/>
            </a:pPr>
            <a:r>
              <a:rPr lang="en-US" sz="1600" i="1" dirty="0">
                <a:latin typeface="Helvetica" pitchFamily="2" charset="0"/>
              </a:rPr>
              <a:t>Quinault Indian Nation’s village of </a:t>
            </a:r>
            <a:r>
              <a:rPr lang="en-US" sz="1600" i="1" dirty="0" err="1">
                <a:latin typeface="Helvetica" pitchFamily="2" charset="0"/>
              </a:rPr>
              <a:t>Taholah</a:t>
            </a:r>
            <a:r>
              <a:rPr lang="en-US" sz="1600" i="1" dirty="0">
                <a:latin typeface="Helvetica" pitchFamily="2" charset="0"/>
              </a:rPr>
              <a:t> </a:t>
            </a:r>
            <a:r>
              <a:rPr lang="en-US" sz="1600" dirty="0">
                <a:latin typeface="Helvetica" pitchFamily="2" charset="0"/>
              </a:rPr>
              <a:t>[online image]. (2016). Retrieved August 13, 2018 from https://</a:t>
            </a:r>
            <a:r>
              <a:rPr lang="en-US" sz="1600" dirty="0" err="1">
                <a:latin typeface="Helvetica" pitchFamily="2" charset="0"/>
              </a:rPr>
              <a:t>www.climate.gov</a:t>
            </a:r>
            <a:r>
              <a:rPr lang="en-US" sz="1600" dirty="0">
                <a:latin typeface="Helvetica" pitchFamily="2" charset="0"/>
              </a:rPr>
              <a:t>/news-features/climate-case-studies/</a:t>
            </a:r>
            <a:r>
              <a:rPr lang="en-US" sz="1600" dirty="0" err="1">
                <a:latin typeface="Helvetica" pitchFamily="2" charset="0"/>
              </a:rPr>
              <a:t>quinault</a:t>
            </a:r>
            <a:r>
              <a:rPr lang="en-US" sz="1600" dirty="0">
                <a:latin typeface="Helvetica" pitchFamily="2" charset="0"/>
              </a:rPr>
              <a:t>-</a:t>
            </a:r>
            <a:r>
              <a:rPr lang="en-US" sz="1600" dirty="0" err="1">
                <a:latin typeface="Helvetica" pitchFamily="2" charset="0"/>
              </a:rPr>
              <a:t>indian</a:t>
            </a:r>
            <a:r>
              <a:rPr lang="en-US" sz="1600" dirty="0">
                <a:latin typeface="Helvetica" pitchFamily="2" charset="0"/>
              </a:rPr>
              <a:t>-nation-plans-village-relocation </a:t>
            </a:r>
          </a:p>
          <a:p>
            <a:pPr marL="457200" indent="-457200">
              <a:buSzPts val="1600"/>
            </a:pPr>
            <a:endParaRPr lang="en-US" sz="1600" dirty="0">
              <a:latin typeface="Helvetica" pitchFamily="2" charset="0"/>
              <a:ea typeface="Calibri"/>
              <a:cs typeface="Calibri"/>
              <a:sym typeface="Calibri"/>
            </a:endParaRPr>
          </a:p>
          <a:p>
            <a:pPr marL="457200" indent="-457200">
              <a:buSzPts val="1600"/>
            </a:pPr>
            <a:r>
              <a:rPr lang="en-US" sz="1600" dirty="0">
                <a:latin typeface="Helvetica" pitchFamily="2" charset="0"/>
                <a:ea typeface="Calibri"/>
                <a:cs typeface="Calibri"/>
                <a:sym typeface="Calibri"/>
              </a:rPr>
              <a:t>Retreat of South Cascade Glacier [photographs]. (2016). Retrieved August 13, 2018 from https://</a:t>
            </a:r>
            <a:r>
              <a:rPr lang="en-US" sz="1600" dirty="0" err="1">
                <a:latin typeface="Helvetica" pitchFamily="2" charset="0"/>
                <a:ea typeface="Calibri"/>
                <a:cs typeface="Calibri"/>
                <a:sym typeface="Calibri"/>
              </a:rPr>
              <a:t>pubs.usgs.gov</a:t>
            </a:r>
            <a:r>
              <a:rPr lang="en-US" sz="1600" dirty="0">
                <a:latin typeface="Helvetica" pitchFamily="2" charset="0"/>
                <a:ea typeface="Calibri"/>
                <a:cs typeface="Calibri"/>
                <a:sym typeface="Calibri"/>
              </a:rPr>
              <a:t>/fs/2009/3046/</a:t>
            </a:r>
            <a:endParaRPr lang="en-US" sz="1600" dirty="0">
              <a:latin typeface="Helvetica" pitchFamily="2" charset="0"/>
            </a:endParaRPr>
          </a:p>
          <a:p>
            <a:pPr marL="457200" indent="-457200">
              <a:buSzPts val="1600"/>
            </a:pPr>
            <a:endParaRPr lang="en-US" sz="1600" dirty="0">
              <a:latin typeface="Helvetica"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0" y="-1"/>
            <a:ext cx="9144000" cy="663677"/>
          </a:xfrm>
          <a:prstGeom prst="rect">
            <a:avLst/>
          </a:prstGeom>
        </p:spPr>
        <p:txBody>
          <a:bodyPr spcFirstLastPara="1" wrap="square" lIns="91425" tIns="91425" rIns="91425" bIns="91425" anchor="ctr" anchorCtr="0">
            <a:noAutofit/>
          </a:bodyPr>
          <a:lstStyle/>
          <a:p>
            <a:pPr lvl="0"/>
            <a:r>
              <a:rPr lang="en" sz="3600" dirty="0">
                <a:latin typeface="Helvetica" pitchFamily="2" charset="0"/>
              </a:rPr>
              <a:t>References </a:t>
            </a:r>
            <a:endParaRPr sz="3600" dirty="0">
              <a:latin typeface="Helvetica" pitchFamily="2" charset="0"/>
            </a:endParaRPr>
          </a:p>
        </p:txBody>
      </p:sp>
      <p:sp>
        <p:nvSpPr>
          <p:cNvPr id="253" name="Google Shape;253;p40"/>
          <p:cNvSpPr txBox="1"/>
          <p:nvPr/>
        </p:nvSpPr>
        <p:spPr>
          <a:xfrm>
            <a:off x="435077" y="663676"/>
            <a:ext cx="8273846" cy="4479824"/>
          </a:xfrm>
          <a:prstGeom prst="rect">
            <a:avLst/>
          </a:prstGeom>
          <a:noFill/>
          <a:ln>
            <a:noFill/>
          </a:ln>
        </p:spPr>
        <p:txBody>
          <a:bodyPr spcFirstLastPara="1" wrap="square" lIns="91425" tIns="91425" rIns="91425" bIns="91425" anchor="ctr" anchorCtr="0">
            <a:noAutofit/>
          </a:bodyPr>
          <a:lstStyle/>
          <a:p>
            <a:pPr marL="457200" indent="-457200">
              <a:buSzPts val="1600"/>
            </a:pPr>
            <a:r>
              <a:rPr lang="en-US" sz="1600" dirty="0" err="1">
                <a:solidFill>
                  <a:srgbClr val="333333"/>
                </a:solidFill>
                <a:latin typeface="Helvetica" pitchFamily="2" charset="0"/>
              </a:rPr>
              <a:t>Shean</a:t>
            </a:r>
            <a:r>
              <a:rPr lang="en-US" sz="1600" dirty="0">
                <a:solidFill>
                  <a:srgbClr val="333333"/>
                </a:solidFill>
                <a:latin typeface="Helvetica" pitchFamily="2" charset="0"/>
              </a:rPr>
              <a:t>, David (Cartographer). (n.d.). Mount Rainier glacial elevation changes. Reprinted from Mountain glaciers shrinking across the west. </a:t>
            </a:r>
            <a:r>
              <a:rPr lang="en-US" sz="1600" i="1" dirty="0">
                <a:solidFill>
                  <a:srgbClr val="333333"/>
                </a:solidFill>
                <a:latin typeface="Helvetica" pitchFamily="2" charset="0"/>
              </a:rPr>
              <a:t>UW News</a:t>
            </a:r>
            <a:r>
              <a:rPr lang="en-US" sz="1600" dirty="0">
                <a:solidFill>
                  <a:srgbClr val="333333"/>
                </a:solidFill>
                <a:latin typeface="Helvetica" pitchFamily="2" charset="0"/>
              </a:rPr>
              <a:t>. Retrieved October 20, 2017, from http://</a:t>
            </a:r>
            <a:r>
              <a:rPr lang="en-US" sz="1600" dirty="0" err="1">
                <a:solidFill>
                  <a:srgbClr val="333333"/>
                </a:solidFill>
                <a:latin typeface="Helvetica" pitchFamily="2" charset="0"/>
              </a:rPr>
              <a:t>www.washington.edu</a:t>
            </a:r>
            <a:r>
              <a:rPr lang="en-US" sz="1600" dirty="0">
                <a:solidFill>
                  <a:srgbClr val="333333"/>
                </a:solidFill>
                <a:latin typeface="Helvetica" pitchFamily="2" charset="0"/>
              </a:rPr>
              <a:t>/news/2017/10/20/mountain-glaciers-shrinking-across-the-west/?</a:t>
            </a:r>
            <a:r>
              <a:rPr lang="en-US" sz="1600" dirty="0" err="1">
                <a:solidFill>
                  <a:srgbClr val="333333"/>
                </a:solidFill>
                <a:latin typeface="Helvetica" pitchFamily="2" charset="0"/>
              </a:rPr>
              <a:t>utm_source</a:t>
            </a:r>
            <a:r>
              <a:rPr lang="en-US" sz="1600" dirty="0">
                <a:solidFill>
                  <a:srgbClr val="333333"/>
                </a:solidFill>
                <a:latin typeface="Helvetica" pitchFamily="2" charset="0"/>
              </a:rPr>
              <a:t>=</a:t>
            </a:r>
            <a:r>
              <a:rPr lang="en-US" sz="1600" dirty="0" err="1">
                <a:solidFill>
                  <a:srgbClr val="333333"/>
                </a:solidFill>
                <a:latin typeface="Helvetica" pitchFamily="2" charset="0"/>
              </a:rPr>
              <a:t>UW+News+Subscribers&amp;utm_campaign</a:t>
            </a:r>
            <a:r>
              <a:rPr lang="en-US" sz="1600" dirty="0">
                <a:solidFill>
                  <a:srgbClr val="333333"/>
                </a:solidFill>
                <a:latin typeface="Helvetica" pitchFamily="2" charset="0"/>
              </a:rPr>
              <a:t>=aaf4144c3c-UW_Today_Monday_October_23_2017&amp;utm_medium=</a:t>
            </a:r>
            <a:r>
              <a:rPr lang="en-US" sz="1600" dirty="0" err="1">
                <a:solidFill>
                  <a:srgbClr val="333333"/>
                </a:solidFill>
                <a:latin typeface="Helvetica" pitchFamily="2" charset="0"/>
              </a:rPr>
              <a:t>email&amp;utm_term</a:t>
            </a:r>
            <a:r>
              <a:rPr lang="en-US" sz="1600" dirty="0">
                <a:solidFill>
                  <a:srgbClr val="333333"/>
                </a:solidFill>
                <a:latin typeface="Helvetica" pitchFamily="2" charset="0"/>
              </a:rPr>
              <a:t>=0_0707cbc3f9-aaf4144c3c-308921997 </a:t>
            </a:r>
            <a:endParaRPr sz="1600" dirty="0">
              <a:latin typeface="Helvetica" pitchFamily="2" charset="0"/>
              <a:ea typeface="Georgia"/>
              <a:cs typeface="Georgia"/>
              <a:sym typeface="Georgia"/>
            </a:endParaRPr>
          </a:p>
          <a:p>
            <a:pPr marL="457200" lvl="0" indent="-457200" rtl="0">
              <a:spcBef>
                <a:spcPts val="0"/>
              </a:spcBef>
              <a:spcAft>
                <a:spcPts val="0"/>
              </a:spcAft>
            </a:pPr>
            <a:endParaRPr sz="1600" dirty="0">
              <a:latin typeface="Helvetica" pitchFamily="2" charset="0"/>
              <a:ea typeface="Georgia"/>
              <a:cs typeface="Georgia"/>
              <a:sym typeface="Georgia"/>
            </a:endParaRPr>
          </a:p>
          <a:p>
            <a:pPr marL="457200" indent="-457200">
              <a:buSzPts val="1600"/>
            </a:pPr>
            <a:r>
              <a:rPr lang="en-US" sz="1600" dirty="0">
                <a:latin typeface="Helvetica" pitchFamily="2" charset="0"/>
                <a:ea typeface="Calibri"/>
                <a:cs typeface="Calibri"/>
                <a:sym typeface="Calibri"/>
              </a:rPr>
              <a:t>Tribes of Western Washington. Northwest Indian Fisheries Commission. (2016). </a:t>
            </a:r>
            <a:r>
              <a:rPr lang="en-US" sz="1600" i="1" dirty="0">
                <a:latin typeface="Helvetica" pitchFamily="2" charset="0"/>
                <a:ea typeface="Calibri"/>
                <a:cs typeface="Calibri"/>
                <a:sym typeface="Calibri"/>
              </a:rPr>
              <a:t>2016 state of our watersheds: A report by the Treaty Tribes of Western Washington</a:t>
            </a:r>
            <a:r>
              <a:rPr lang="en-US" sz="1600" dirty="0">
                <a:latin typeface="Helvetica" pitchFamily="2" charset="0"/>
                <a:ea typeface="Calibri"/>
                <a:cs typeface="Calibri"/>
                <a:sym typeface="Calibri"/>
              </a:rPr>
              <a:t>.</a:t>
            </a:r>
            <a:r>
              <a:rPr lang="en-US" sz="1600" i="1" dirty="0">
                <a:latin typeface="Helvetica" pitchFamily="2" charset="0"/>
                <a:ea typeface="Calibri"/>
                <a:cs typeface="Calibri"/>
                <a:sym typeface="Calibri"/>
              </a:rPr>
              <a:t> </a:t>
            </a:r>
            <a:r>
              <a:rPr lang="en-US" sz="1600" dirty="0">
                <a:latin typeface="Helvetica" pitchFamily="2" charset="0"/>
                <a:ea typeface="Calibri"/>
                <a:cs typeface="Calibri"/>
                <a:sym typeface="Calibri"/>
              </a:rPr>
              <a:t>Retrieved from https://</a:t>
            </a:r>
            <a:r>
              <a:rPr lang="en-US" sz="1600" dirty="0" err="1">
                <a:latin typeface="Helvetica" pitchFamily="2" charset="0"/>
                <a:ea typeface="Calibri"/>
                <a:cs typeface="Calibri"/>
                <a:sym typeface="Calibri"/>
              </a:rPr>
              <a:t>geo.nwifc.org</a:t>
            </a:r>
            <a:r>
              <a:rPr lang="en-US" sz="1600" dirty="0">
                <a:latin typeface="Helvetica" pitchFamily="2" charset="0"/>
                <a:ea typeface="Calibri"/>
                <a:cs typeface="Calibri"/>
                <a:sym typeface="Calibri"/>
              </a:rPr>
              <a:t>/SOW/SOW2016_Report/SOW2016.pdf </a:t>
            </a:r>
            <a:endParaRPr lang="en-US" sz="1600" dirty="0">
              <a:latin typeface="Helvetica"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35076" y="0"/>
            <a:ext cx="8708923" cy="1685925"/>
          </a:xfrm>
          <a:prstGeom prst="rect">
            <a:avLst/>
          </a:prstGeom>
        </p:spPr>
        <p:txBody>
          <a:bodyPr spcFirstLastPara="1" wrap="square" lIns="91425" tIns="91425" rIns="91425" bIns="91425" anchor="ctr" anchorCtr="0">
            <a:noAutofit/>
          </a:bodyPr>
          <a:lstStyle/>
          <a:p>
            <a:pPr lvl="0" indent="0">
              <a:spcBef>
                <a:spcPts val="0"/>
              </a:spcBef>
              <a:spcAft>
                <a:spcPts val="0"/>
              </a:spcAft>
              <a:buNone/>
            </a:pPr>
            <a:r>
              <a:rPr lang="en" sz="3600" dirty="0">
                <a:solidFill>
                  <a:srgbClr val="FFFFFF"/>
                </a:solidFill>
                <a:latin typeface="Helvetica" pitchFamily="2" charset="0"/>
                <a:ea typeface="Arial"/>
                <a:cs typeface="Arial"/>
                <a:sym typeface="Arial"/>
              </a:rPr>
              <a:t>Planning committee</a:t>
            </a:r>
            <a:endParaRPr dirty="0">
              <a:solidFill>
                <a:srgbClr val="FFFFFF"/>
              </a:solidFill>
              <a:latin typeface="Helvetica" pitchFamily="2" charset="0"/>
            </a:endParaRPr>
          </a:p>
        </p:txBody>
      </p:sp>
      <p:sp>
        <p:nvSpPr>
          <p:cNvPr id="75" name="Google Shape;75;p14"/>
          <p:cNvSpPr txBox="1">
            <a:spLocks noGrp="1"/>
          </p:cNvSpPr>
          <p:nvPr>
            <p:ph type="body" idx="1"/>
          </p:nvPr>
        </p:nvSpPr>
        <p:spPr>
          <a:xfrm>
            <a:off x="435076" y="1919075"/>
            <a:ext cx="8258924" cy="2710200"/>
          </a:xfrm>
          <a:prstGeom prst="rect">
            <a:avLst/>
          </a:prstGeom>
        </p:spPr>
        <p:txBody>
          <a:bodyPr spcFirstLastPara="1" wrap="square" lIns="91425" tIns="91425" rIns="91425" bIns="91425" anchor="t" anchorCtr="0">
            <a:noAutofit/>
          </a:bodyPr>
          <a:lstStyle/>
          <a:p>
            <a:pPr marL="457200" lvl="0" indent="-368300" rtl="0">
              <a:lnSpc>
                <a:spcPct val="120000"/>
              </a:lnSpc>
              <a:spcBef>
                <a:spcPts val="1000"/>
              </a:spcBef>
              <a:spcAft>
                <a:spcPts val="0"/>
              </a:spcAft>
              <a:buClr>
                <a:srgbClr val="000000"/>
              </a:buClr>
              <a:buSzPts val="2200"/>
              <a:buFont typeface="Arial"/>
              <a:buChar char="●"/>
            </a:pPr>
            <a:r>
              <a:rPr lang="en" sz="2000" b="1" dirty="0">
                <a:solidFill>
                  <a:srgbClr val="000000"/>
                </a:solidFill>
                <a:latin typeface="Helvetica" pitchFamily="2" charset="0"/>
                <a:ea typeface="Arial"/>
                <a:cs typeface="Arial"/>
                <a:sym typeface="Arial"/>
              </a:rPr>
              <a:t>[Member name]</a:t>
            </a:r>
            <a:r>
              <a:rPr lang="en" sz="2000" dirty="0">
                <a:solidFill>
                  <a:srgbClr val="000000"/>
                </a:solidFill>
                <a:latin typeface="Helvetica" pitchFamily="2" charset="0"/>
                <a:ea typeface="Arial"/>
                <a:cs typeface="Arial"/>
                <a:sym typeface="Arial"/>
              </a:rPr>
              <a:t>, [Member work affiliation]</a:t>
            </a:r>
            <a:endParaRPr sz="2000" dirty="0">
              <a:solidFill>
                <a:srgbClr val="000000"/>
              </a:solidFill>
              <a:latin typeface="Helvetica" pitchFamily="2" charset="0"/>
              <a:ea typeface="Arial"/>
              <a:cs typeface="Arial"/>
              <a:sym typeface="Arial"/>
            </a:endParaRPr>
          </a:p>
          <a:p>
            <a:pPr marL="457200" lvl="0" indent="-368300" rtl="0">
              <a:lnSpc>
                <a:spcPct val="120000"/>
              </a:lnSpc>
              <a:spcBef>
                <a:spcPts val="0"/>
              </a:spcBef>
              <a:spcAft>
                <a:spcPts val="0"/>
              </a:spcAft>
              <a:buClr>
                <a:srgbClr val="000000"/>
              </a:buClr>
              <a:buSzPts val="2200"/>
              <a:buFont typeface="Arial"/>
              <a:buChar char="●"/>
            </a:pPr>
            <a:r>
              <a:rPr lang="en" sz="2000" b="1" dirty="0">
                <a:solidFill>
                  <a:srgbClr val="000000"/>
                </a:solidFill>
                <a:latin typeface="Helvetica" pitchFamily="2" charset="0"/>
                <a:ea typeface="Arial"/>
                <a:cs typeface="Arial"/>
                <a:sym typeface="Arial"/>
              </a:rPr>
              <a:t>[Member name]</a:t>
            </a:r>
            <a:r>
              <a:rPr lang="en" sz="2000" dirty="0">
                <a:solidFill>
                  <a:srgbClr val="000000"/>
                </a:solidFill>
                <a:latin typeface="Helvetica" pitchFamily="2" charset="0"/>
                <a:ea typeface="Arial"/>
                <a:cs typeface="Arial"/>
                <a:sym typeface="Arial"/>
              </a:rPr>
              <a:t>, [Member work affiliation]</a:t>
            </a:r>
            <a:endParaRPr sz="2000" dirty="0">
              <a:solidFill>
                <a:srgbClr val="000000"/>
              </a:solidFill>
              <a:latin typeface="Helvetica" pitchFamily="2" charset="0"/>
              <a:ea typeface="Arial"/>
              <a:cs typeface="Arial"/>
              <a:sym typeface="Arial"/>
            </a:endParaRPr>
          </a:p>
          <a:p>
            <a:pPr marL="457200" lvl="0" indent="-368300" rtl="0">
              <a:lnSpc>
                <a:spcPct val="120000"/>
              </a:lnSpc>
              <a:spcBef>
                <a:spcPts val="0"/>
              </a:spcBef>
              <a:spcAft>
                <a:spcPts val="0"/>
              </a:spcAft>
              <a:buClr>
                <a:srgbClr val="000000"/>
              </a:buClr>
              <a:buSzPts val="2200"/>
              <a:buFont typeface="Arial"/>
              <a:buChar char="●"/>
            </a:pPr>
            <a:r>
              <a:rPr lang="en" sz="2000" b="1" dirty="0">
                <a:solidFill>
                  <a:srgbClr val="000000"/>
                </a:solidFill>
                <a:latin typeface="Helvetica" pitchFamily="2" charset="0"/>
                <a:ea typeface="Arial"/>
                <a:cs typeface="Arial"/>
                <a:sym typeface="Arial"/>
              </a:rPr>
              <a:t>[Member name]</a:t>
            </a:r>
            <a:r>
              <a:rPr lang="en" sz="2000" dirty="0">
                <a:solidFill>
                  <a:srgbClr val="000000"/>
                </a:solidFill>
                <a:latin typeface="Helvetica" pitchFamily="2" charset="0"/>
                <a:ea typeface="Arial"/>
                <a:cs typeface="Arial"/>
                <a:sym typeface="Arial"/>
              </a:rPr>
              <a:t>, [Member work affiliation]</a:t>
            </a:r>
            <a:endParaRPr sz="2000" dirty="0">
              <a:solidFill>
                <a:srgbClr val="000000"/>
              </a:solidFill>
              <a:latin typeface="Helvetica" pitchFamily="2" charset="0"/>
              <a:ea typeface="Arial"/>
              <a:cs typeface="Arial"/>
              <a:sym typeface="Arial"/>
            </a:endParaRPr>
          </a:p>
          <a:p>
            <a:pPr marL="457200" lvl="0" indent="-368300" rtl="0">
              <a:lnSpc>
                <a:spcPct val="120000"/>
              </a:lnSpc>
              <a:spcBef>
                <a:spcPts val="0"/>
              </a:spcBef>
              <a:spcAft>
                <a:spcPts val="0"/>
              </a:spcAft>
              <a:buClr>
                <a:srgbClr val="000000"/>
              </a:buClr>
              <a:buSzPts val="2200"/>
              <a:buFont typeface="Arial"/>
              <a:buChar char="●"/>
            </a:pPr>
            <a:r>
              <a:rPr lang="en" sz="2000" b="1" dirty="0">
                <a:solidFill>
                  <a:srgbClr val="000000"/>
                </a:solidFill>
                <a:latin typeface="Helvetica" pitchFamily="2" charset="0"/>
                <a:ea typeface="Arial"/>
                <a:cs typeface="Arial"/>
                <a:sym typeface="Arial"/>
              </a:rPr>
              <a:t>[Member name]</a:t>
            </a:r>
            <a:r>
              <a:rPr lang="en" sz="2000" dirty="0">
                <a:solidFill>
                  <a:srgbClr val="000000"/>
                </a:solidFill>
                <a:latin typeface="Helvetica" pitchFamily="2" charset="0"/>
                <a:ea typeface="Arial"/>
                <a:cs typeface="Arial"/>
                <a:sym typeface="Arial"/>
              </a:rPr>
              <a:t>, [Member work affiliation]</a:t>
            </a:r>
            <a:endParaRPr sz="2000" dirty="0">
              <a:solidFill>
                <a:srgbClr val="000000"/>
              </a:solidFill>
              <a:latin typeface="Helvetica" pitchFamily="2" charset="0"/>
              <a:ea typeface="Arial"/>
              <a:cs typeface="Arial"/>
              <a:sym typeface="Arial"/>
            </a:endParaRPr>
          </a:p>
          <a:p>
            <a:pPr marL="0" lvl="0" indent="0">
              <a:spcBef>
                <a:spcPts val="0"/>
              </a:spcBef>
              <a:spcAft>
                <a:spcPts val="1600"/>
              </a:spcAft>
              <a:buNone/>
            </a:pPr>
            <a:endParaRPr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71900" y="0"/>
            <a:ext cx="8672100" cy="168869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dirty="0">
                <a:solidFill>
                  <a:srgbClr val="FFFFFF"/>
                </a:solidFill>
                <a:latin typeface="Helvetica" pitchFamily="2" charset="0"/>
                <a:ea typeface="Arial"/>
                <a:cs typeface="Arial"/>
                <a:sym typeface="Arial"/>
              </a:rPr>
              <a:t>Contributing members</a:t>
            </a:r>
            <a:endParaRPr dirty="0">
              <a:solidFill>
                <a:srgbClr val="FFFFFF"/>
              </a:solidFill>
              <a:latin typeface="Helvetica" pitchFamily="2" charset="0"/>
            </a:endParaRPr>
          </a:p>
        </p:txBody>
      </p:sp>
      <p:sp>
        <p:nvSpPr>
          <p:cNvPr id="81" name="Google Shape;81;p15"/>
          <p:cNvSpPr txBox="1">
            <a:spLocks noGrp="1"/>
          </p:cNvSpPr>
          <p:nvPr>
            <p:ph type="body" idx="1"/>
          </p:nvPr>
        </p:nvSpPr>
        <p:spPr>
          <a:xfrm>
            <a:off x="471900" y="1887794"/>
            <a:ext cx="8672100" cy="2979174"/>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000000"/>
              </a:buClr>
              <a:buSzPts val="2000"/>
              <a:buFont typeface="Arial"/>
              <a:buChar char="●"/>
            </a:pPr>
            <a:r>
              <a:rPr lang="en" sz="2000" b="1" dirty="0">
                <a:solidFill>
                  <a:srgbClr val="000000"/>
                </a:solidFill>
                <a:latin typeface="Helvetica" pitchFamily="2" charset="0"/>
                <a:ea typeface="Arial"/>
                <a:cs typeface="Arial"/>
                <a:sym typeface="Arial"/>
              </a:rPr>
              <a:t>[Contributor’s name]</a:t>
            </a:r>
            <a:r>
              <a:rPr lang="en" sz="2000" dirty="0">
                <a:solidFill>
                  <a:srgbClr val="000000"/>
                </a:solidFill>
                <a:latin typeface="Helvetica" pitchFamily="2" charset="0"/>
                <a:ea typeface="Arial"/>
                <a:cs typeface="Arial"/>
                <a:sym typeface="Arial"/>
              </a:rPr>
              <a:t>, [Contributor’s affiliation] </a:t>
            </a:r>
            <a:endParaRPr sz="2000" dirty="0">
              <a:solidFill>
                <a:srgbClr val="000000"/>
              </a:solidFill>
              <a:latin typeface="Helvetica" pitchFamily="2" charset="0"/>
              <a:ea typeface="Arial"/>
              <a:cs typeface="Arial"/>
              <a:sym typeface="Arial"/>
            </a:endParaRPr>
          </a:p>
          <a:p>
            <a:pPr marL="914400" lvl="1" indent="-355600" rtl="0">
              <a:spcBef>
                <a:spcPts val="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Opening prayer and ceremony</a:t>
            </a:r>
            <a:endParaRPr sz="2000" dirty="0">
              <a:solidFill>
                <a:srgbClr val="000000"/>
              </a:solidFill>
              <a:latin typeface="Helvetica" pitchFamily="2" charset="0"/>
              <a:ea typeface="Arial"/>
              <a:cs typeface="Arial"/>
              <a:sym typeface="Arial"/>
            </a:endParaRPr>
          </a:p>
          <a:p>
            <a:pPr marL="457200" lvl="0" indent="-355600" rtl="0">
              <a:spcBef>
                <a:spcPts val="0"/>
              </a:spcBef>
              <a:spcAft>
                <a:spcPts val="0"/>
              </a:spcAft>
              <a:buClr>
                <a:srgbClr val="000000"/>
              </a:buClr>
              <a:buSzPts val="2000"/>
              <a:buFont typeface="Arial"/>
              <a:buChar char="●"/>
            </a:pPr>
            <a:r>
              <a:rPr lang="en" sz="2000" b="1" dirty="0">
                <a:solidFill>
                  <a:srgbClr val="000000"/>
                </a:solidFill>
                <a:latin typeface="Helvetica" pitchFamily="2" charset="0"/>
                <a:ea typeface="Arial"/>
                <a:cs typeface="Arial"/>
                <a:sym typeface="Arial"/>
              </a:rPr>
              <a:t>[Contributor’s name]</a:t>
            </a:r>
            <a:r>
              <a:rPr lang="en" sz="2000" dirty="0">
                <a:solidFill>
                  <a:srgbClr val="000000"/>
                </a:solidFill>
                <a:latin typeface="Helvetica" pitchFamily="2" charset="0"/>
                <a:ea typeface="Arial"/>
                <a:cs typeface="Arial"/>
                <a:sym typeface="Arial"/>
              </a:rPr>
              <a:t>, [Contributor’s affiliation] </a:t>
            </a:r>
            <a:endParaRPr sz="2000" dirty="0">
              <a:solidFill>
                <a:srgbClr val="000000"/>
              </a:solidFill>
              <a:latin typeface="Helvetica" pitchFamily="2" charset="0"/>
              <a:ea typeface="Arial"/>
              <a:cs typeface="Arial"/>
              <a:sym typeface="Arial"/>
            </a:endParaRPr>
          </a:p>
          <a:p>
            <a:pPr marL="914400" lvl="1" indent="-355600" rtl="0">
              <a:spcBef>
                <a:spcPts val="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Homemade traditional lunch</a:t>
            </a:r>
            <a:endParaRPr sz="2000" dirty="0">
              <a:solidFill>
                <a:srgbClr val="000000"/>
              </a:solidFill>
              <a:latin typeface="Helvetica" pitchFamily="2" charset="0"/>
              <a:ea typeface="Arial"/>
              <a:cs typeface="Arial"/>
              <a:sym typeface="Arial"/>
            </a:endParaRPr>
          </a:p>
          <a:p>
            <a:pPr marL="457200" lvl="0" indent="-355600" rtl="0">
              <a:spcBef>
                <a:spcPts val="0"/>
              </a:spcBef>
              <a:spcAft>
                <a:spcPts val="0"/>
              </a:spcAft>
              <a:buClr>
                <a:srgbClr val="000000"/>
              </a:buClr>
              <a:buSzPts val="2000"/>
              <a:buFont typeface="Arial"/>
              <a:buChar char="●"/>
            </a:pPr>
            <a:r>
              <a:rPr lang="en" sz="2000" b="1" dirty="0">
                <a:solidFill>
                  <a:srgbClr val="000000"/>
                </a:solidFill>
                <a:latin typeface="Helvetica" pitchFamily="2" charset="0"/>
                <a:ea typeface="Arial"/>
                <a:cs typeface="Arial"/>
                <a:sym typeface="Arial"/>
              </a:rPr>
              <a:t>[Contributor’s name]</a:t>
            </a:r>
            <a:r>
              <a:rPr lang="en" sz="2000" dirty="0">
                <a:solidFill>
                  <a:srgbClr val="000000"/>
                </a:solidFill>
                <a:latin typeface="Helvetica" pitchFamily="2" charset="0"/>
                <a:ea typeface="Arial"/>
                <a:cs typeface="Arial"/>
                <a:sym typeface="Arial"/>
              </a:rPr>
              <a:t>, [Contributor’s affiliation] </a:t>
            </a:r>
            <a:endParaRPr sz="2000" dirty="0">
              <a:solidFill>
                <a:srgbClr val="000000"/>
              </a:solidFill>
              <a:latin typeface="Helvetica" pitchFamily="2" charset="0"/>
              <a:ea typeface="Arial"/>
              <a:cs typeface="Arial"/>
              <a:sym typeface="Arial"/>
            </a:endParaRPr>
          </a:p>
          <a:p>
            <a:pPr marL="914400" lvl="1" indent="-355600" rtl="0">
              <a:spcBef>
                <a:spcPts val="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Speaker</a:t>
            </a:r>
            <a:endParaRPr sz="2000" dirty="0">
              <a:solidFill>
                <a:srgbClr val="000000"/>
              </a:solidFill>
              <a:latin typeface="Helvetica" pitchFamily="2" charset="0"/>
              <a:ea typeface="Arial"/>
              <a:cs typeface="Arial"/>
              <a:sym typeface="Arial"/>
            </a:endParaRPr>
          </a:p>
          <a:p>
            <a:pPr marL="457200" lvl="0" indent="-355600" rtl="0">
              <a:spcBef>
                <a:spcPts val="0"/>
              </a:spcBef>
              <a:spcAft>
                <a:spcPts val="0"/>
              </a:spcAft>
              <a:buClr>
                <a:srgbClr val="000000"/>
              </a:buClr>
              <a:buSzPts val="2000"/>
              <a:buFont typeface="Arial"/>
              <a:buChar char="●"/>
            </a:pPr>
            <a:r>
              <a:rPr lang="en" sz="2000" b="1" dirty="0">
                <a:solidFill>
                  <a:srgbClr val="000000"/>
                </a:solidFill>
                <a:latin typeface="Helvetica" pitchFamily="2" charset="0"/>
                <a:ea typeface="Arial"/>
                <a:cs typeface="Arial"/>
                <a:sym typeface="Arial"/>
              </a:rPr>
              <a:t>[Contributor’s name]</a:t>
            </a:r>
            <a:r>
              <a:rPr lang="en" sz="2000" dirty="0">
                <a:solidFill>
                  <a:srgbClr val="000000"/>
                </a:solidFill>
                <a:latin typeface="Helvetica" pitchFamily="2" charset="0"/>
                <a:ea typeface="Arial"/>
                <a:cs typeface="Arial"/>
                <a:sym typeface="Arial"/>
              </a:rPr>
              <a:t>, [Contributor’s affiliation] </a:t>
            </a:r>
            <a:endParaRPr sz="2000" dirty="0">
              <a:solidFill>
                <a:srgbClr val="000000"/>
              </a:solidFill>
              <a:latin typeface="Helvetica" pitchFamily="2" charset="0"/>
              <a:ea typeface="Arial"/>
              <a:cs typeface="Arial"/>
              <a:sym typeface="Arial"/>
            </a:endParaRPr>
          </a:p>
          <a:p>
            <a:pPr marL="914400" lvl="1" indent="-355600" rtl="0">
              <a:spcBef>
                <a:spcPts val="0"/>
              </a:spcBef>
              <a:spcAft>
                <a:spcPts val="0"/>
              </a:spcAft>
              <a:buClr>
                <a:srgbClr val="000000"/>
              </a:buClr>
              <a:buSzPts val="2000"/>
              <a:buFont typeface="Arial"/>
              <a:buChar char="○"/>
            </a:pPr>
            <a:r>
              <a:rPr lang="en" sz="2000" dirty="0">
                <a:solidFill>
                  <a:srgbClr val="000000"/>
                </a:solidFill>
                <a:latin typeface="Helvetica" pitchFamily="2" charset="0"/>
                <a:ea typeface="Arial"/>
                <a:cs typeface="Arial"/>
                <a:sym typeface="Arial"/>
              </a:rPr>
              <a:t>Sponsor</a:t>
            </a:r>
            <a:endParaRPr sz="2000" dirty="0">
              <a:solidFill>
                <a:srgbClr val="000000"/>
              </a:solidFill>
              <a:latin typeface="Helvetica" pitchFamily="2" charset="0"/>
              <a:ea typeface="Arial"/>
              <a:cs typeface="Arial"/>
              <a:sym typeface="Arial"/>
            </a:endParaRPr>
          </a:p>
          <a:p>
            <a:pPr marL="0" lvl="0" indent="0">
              <a:spcBef>
                <a:spcPts val="0"/>
              </a:spcBef>
              <a:spcAft>
                <a:spcPts val="16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1"/>
            <a:ext cx="9144000" cy="657225"/>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600" dirty="0">
                <a:solidFill>
                  <a:srgbClr val="FFFFFF"/>
                </a:solidFill>
                <a:latin typeface="Helvetica" pitchFamily="2" charset="0"/>
                <a:ea typeface="Arial"/>
                <a:cs typeface="Arial"/>
                <a:sym typeface="Arial"/>
              </a:rPr>
              <a:t>Schedule </a:t>
            </a:r>
            <a:endParaRPr dirty="0">
              <a:solidFill>
                <a:srgbClr val="FFFFFF"/>
              </a:solidFill>
              <a:latin typeface="Helvetica" pitchFamily="2" charset="0"/>
            </a:endParaRPr>
          </a:p>
        </p:txBody>
      </p:sp>
      <p:sp>
        <p:nvSpPr>
          <p:cNvPr id="87" name="Google Shape;87;p16"/>
          <p:cNvSpPr txBox="1"/>
          <p:nvPr/>
        </p:nvSpPr>
        <p:spPr>
          <a:xfrm>
            <a:off x="435076" y="657224"/>
            <a:ext cx="8273847" cy="4486276"/>
          </a:xfrm>
          <a:prstGeom prst="rect">
            <a:avLst/>
          </a:prstGeom>
          <a:noFill/>
          <a:ln>
            <a:noFill/>
          </a:ln>
        </p:spPr>
        <p:txBody>
          <a:bodyPr spcFirstLastPara="1" wrap="square" lIns="91425" tIns="91425" rIns="91425" bIns="91425" anchor="ctr" anchorCtr="0">
            <a:noAutofit/>
          </a:bodyPr>
          <a:lstStyle/>
          <a:p>
            <a:pPr marL="0" lvl="0" indent="0" rtl="0">
              <a:lnSpc>
                <a:spcPct val="120000"/>
              </a:lnSpc>
              <a:spcBef>
                <a:spcPts val="1000"/>
              </a:spcBef>
              <a:spcAft>
                <a:spcPts val="0"/>
              </a:spcAft>
              <a:buNone/>
            </a:pPr>
            <a:r>
              <a:rPr lang="en" sz="2000" b="1" dirty="0">
                <a:latin typeface="Helvetica" pitchFamily="2" charset="0"/>
              </a:rPr>
              <a:t>5-5:30 p.m.: </a:t>
            </a:r>
            <a:r>
              <a:rPr lang="en" sz="2000" dirty="0">
                <a:latin typeface="Helvetica" pitchFamily="2" charset="0"/>
              </a:rPr>
              <a:t>Opening prayer</a:t>
            </a:r>
            <a:endParaRPr sz="2000" dirty="0">
              <a:latin typeface="Helvetica" pitchFamily="2" charset="0"/>
            </a:endParaRPr>
          </a:p>
          <a:p>
            <a:pPr marL="0" lvl="0" indent="0" rtl="0">
              <a:lnSpc>
                <a:spcPct val="120000"/>
              </a:lnSpc>
              <a:spcBef>
                <a:spcPts val="1000"/>
              </a:spcBef>
              <a:spcAft>
                <a:spcPts val="0"/>
              </a:spcAft>
              <a:buNone/>
            </a:pPr>
            <a:r>
              <a:rPr lang="en" sz="2000" b="1" dirty="0">
                <a:latin typeface="Helvetica" pitchFamily="2" charset="0"/>
              </a:rPr>
              <a:t>5:30-6 p.m.: </a:t>
            </a:r>
            <a:r>
              <a:rPr lang="en" sz="2000" dirty="0">
                <a:latin typeface="Helvetica" pitchFamily="2" charset="0"/>
              </a:rPr>
              <a:t>[Presenter name]: An introduction to climate science</a:t>
            </a:r>
            <a:endParaRPr sz="2000" dirty="0">
              <a:latin typeface="Helvetica" pitchFamily="2" charset="0"/>
            </a:endParaRPr>
          </a:p>
          <a:p>
            <a:pPr marL="0" lvl="0" indent="0" rtl="0">
              <a:lnSpc>
                <a:spcPct val="120000"/>
              </a:lnSpc>
              <a:spcBef>
                <a:spcPts val="1000"/>
              </a:spcBef>
              <a:spcAft>
                <a:spcPts val="0"/>
              </a:spcAft>
              <a:buNone/>
            </a:pPr>
            <a:r>
              <a:rPr lang="en" sz="2000" b="1" dirty="0">
                <a:latin typeface="Helvetica" pitchFamily="2" charset="0"/>
              </a:rPr>
              <a:t>6-6:30 p.m.: </a:t>
            </a:r>
            <a:r>
              <a:rPr lang="en" sz="2000" dirty="0">
                <a:latin typeface="Helvetica" pitchFamily="2" charset="0"/>
              </a:rPr>
              <a:t>[Presenter name]: Local examples of adaptation strategies</a:t>
            </a:r>
            <a:endParaRPr sz="2000" dirty="0">
              <a:latin typeface="Helvetica" pitchFamily="2" charset="0"/>
            </a:endParaRPr>
          </a:p>
          <a:p>
            <a:pPr marL="0" lvl="0" indent="0" rtl="0">
              <a:lnSpc>
                <a:spcPct val="120000"/>
              </a:lnSpc>
              <a:spcBef>
                <a:spcPts val="1000"/>
              </a:spcBef>
              <a:spcAft>
                <a:spcPts val="0"/>
              </a:spcAft>
              <a:buNone/>
            </a:pPr>
            <a:r>
              <a:rPr lang="en" sz="2000" b="1" dirty="0">
                <a:latin typeface="Helvetica" pitchFamily="2" charset="0"/>
              </a:rPr>
              <a:t>6:30-6:45 p.m.: </a:t>
            </a:r>
            <a:r>
              <a:rPr lang="en" sz="2000" dirty="0">
                <a:latin typeface="Helvetica" pitchFamily="2" charset="0"/>
              </a:rPr>
              <a:t>Break and food</a:t>
            </a:r>
            <a:endParaRPr sz="2000" dirty="0">
              <a:latin typeface="Helvetica" pitchFamily="2" charset="0"/>
            </a:endParaRPr>
          </a:p>
          <a:p>
            <a:pPr marL="0" lvl="0" indent="0" rtl="0">
              <a:lnSpc>
                <a:spcPct val="120000"/>
              </a:lnSpc>
              <a:spcBef>
                <a:spcPts val="1000"/>
              </a:spcBef>
              <a:spcAft>
                <a:spcPts val="0"/>
              </a:spcAft>
              <a:buNone/>
            </a:pPr>
            <a:r>
              <a:rPr lang="en" sz="2000" b="1" dirty="0">
                <a:latin typeface="Helvetica" pitchFamily="2" charset="0"/>
              </a:rPr>
              <a:t>6:45-7:15 p.m.: </a:t>
            </a:r>
            <a:r>
              <a:rPr lang="en" sz="2000" dirty="0">
                <a:latin typeface="Helvetica" pitchFamily="2" charset="0"/>
              </a:rPr>
              <a:t>Working dinner and group discussion about local climate concerns important to the [name of tribal community]</a:t>
            </a:r>
            <a:endParaRPr sz="2000" dirty="0">
              <a:latin typeface="Helvetica" pitchFamily="2" charset="0"/>
            </a:endParaRPr>
          </a:p>
          <a:p>
            <a:pPr marL="0" lvl="0" indent="0" rtl="0">
              <a:lnSpc>
                <a:spcPct val="120000"/>
              </a:lnSpc>
              <a:spcBef>
                <a:spcPts val="1000"/>
              </a:spcBef>
              <a:spcAft>
                <a:spcPts val="0"/>
              </a:spcAft>
              <a:buNone/>
            </a:pPr>
            <a:r>
              <a:rPr lang="en" sz="2000" b="1" dirty="0">
                <a:latin typeface="Helvetica" pitchFamily="2" charset="0"/>
              </a:rPr>
              <a:t>7:20 p.m.: </a:t>
            </a:r>
            <a:r>
              <a:rPr lang="en" sz="2000" dirty="0">
                <a:latin typeface="Helvetica" pitchFamily="2" charset="0"/>
              </a:rPr>
              <a:t>Raffle</a:t>
            </a:r>
            <a:endParaRPr sz="2000" dirty="0">
              <a:latin typeface="Helvetica"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body" idx="2"/>
          </p:nvPr>
        </p:nvSpPr>
        <p:spPr>
          <a:xfrm>
            <a:off x="4574100" y="1"/>
            <a:ext cx="4569900" cy="5143500"/>
          </a:xfrm>
          <a:prstGeom prst="rect">
            <a:avLst/>
          </a:prstGeom>
        </p:spPr>
        <p:txBody>
          <a:bodyPr spcFirstLastPara="1" wrap="square" lIns="91425" tIns="91425" rIns="91425" bIns="91425" anchor="ctr" anchorCtr="0">
            <a:noAutofit/>
          </a:bodyPr>
          <a:lstStyle/>
          <a:p>
            <a:pPr marL="457200" lvl="0" indent="-355600" rtl="0">
              <a:lnSpc>
                <a:spcPct val="100000"/>
              </a:lnSpc>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I can explain what is causing climate change.</a:t>
            </a:r>
            <a:endParaRPr sz="2000" dirty="0">
              <a:solidFill>
                <a:srgbClr val="FFFFFF"/>
              </a:solidFill>
              <a:latin typeface="Helvetica" pitchFamily="2" charset="0"/>
              <a:ea typeface="Arial"/>
              <a:cs typeface="Arial"/>
              <a:sym typeface="Arial"/>
            </a:endParaRPr>
          </a:p>
          <a:p>
            <a:pPr marL="457200" lvl="0" indent="0" rtl="0">
              <a:lnSpc>
                <a:spcPct val="100000"/>
              </a:lnSpc>
              <a:spcAft>
                <a:spcPts val="0"/>
              </a:spcAft>
              <a:buNone/>
            </a:pPr>
            <a:endParaRPr sz="2000" dirty="0">
              <a:solidFill>
                <a:srgbClr val="FFFFFF"/>
              </a:solidFill>
              <a:latin typeface="Helvetica" pitchFamily="2" charset="0"/>
              <a:ea typeface="Arial"/>
              <a:cs typeface="Arial"/>
              <a:sym typeface="Arial"/>
            </a:endParaRPr>
          </a:p>
          <a:p>
            <a:pPr marL="457200" lvl="0" indent="-355600" rtl="0">
              <a:lnSpc>
                <a:spcPct val="100000"/>
              </a:lnSpc>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I can explain how today’s climate is different from historical trends.</a:t>
            </a:r>
            <a:endParaRPr sz="2000" dirty="0">
              <a:solidFill>
                <a:srgbClr val="FFFFFF"/>
              </a:solidFill>
              <a:latin typeface="Helvetica" pitchFamily="2" charset="0"/>
              <a:ea typeface="Arial"/>
              <a:cs typeface="Arial"/>
              <a:sym typeface="Arial"/>
            </a:endParaRPr>
          </a:p>
          <a:p>
            <a:pPr marL="457200" lvl="0" indent="0" rtl="0">
              <a:lnSpc>
                <a:spcPct val="100000"/>
              </a:lnSpc>
              <a:spcAft>
                <a:spcPts val="0"/>
              </a:spcAft>
              <a:buNone/>
            </a:pPr>
            <a:endParaRPr sz="2000" dirty="0">
              <a:solidFill>
                <a:srgbClr val="FFFFFF"/>
              </a:solidFill>
              <a:latin typeface="Helvetica" pitchFamily="2" charset="0"/>
              <a:ea typeface="Arial"/>
              <a:cs typeface="Arial"/>
              <a:sym typeface="Arial"/>
            </a:endParaRPr>
          </a:p>
          <a:p>
            <a:pPr marL="457200" lvl="0" indent="-355600" rtl="0">
              <a:lnSpc>
                <a:spcPct val="100000"/>
              </a:lnSpc>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I can give examples of how climate change is affecting the Earth.</a:t>
            </a:r>
            <a:endParaRPr sz="2000" dirty="0">
              <a:solidFill>
                <a:srgbClr val="FFFFFF"/>
              </a:solidFill>
              <a:latin typeface="Helvetica" pitchFamily="2" charset="0"/>
              <a:ea typeface="Arial"/>
              <a:cs typeface="Arial"/>
              <a:sym typeface="Arial"/>
            </a:endParaRPr>
          </a:p>
          <a:p>
            <a:pPr marL="457200" lvl="0" indent="0" rtl="0">
              <a:lnSpc>
                <a:spcPct val="100000"/>
              </a:lnSpc>
              <a:spcAft>
                <a:spcPts val="0"/>
              </a:spcAft>
              <a:buNone/>
            </a:pPr>
            <a:endParaRPr sz="2000" dirty="0">
              <a:solidFill>
                <a:srgbClr val="FFFFFF"/>
              </a:solidFill>
              <a:latin typeface="Helvetica" pitchFamily="2" charset="0"/>
              <a:ea typeface="Arial"/>
              <a:cs typeface="Arial"/>
              <a:sym typeface="Arial"/>
            </a:endParaRPr>
          </a:p>
          <a:p>
            <a:pPr marL="457200" lvl="0" indent="-355600" rtl="0">
              <a:lnSpc>
                <a:spcPct val="100000"/>
              </a:lnSpc>
              <a:spcAft>
                <a:spcPts val="0"/>
              </a:spcAft>
              <a:buClr>
                <a:srgbClr val="FFFFFF"/>
              </a:buClr>
              <a:buSzPts val="2000"/>
              <a:buFont typeface="Arial"/>
              <a:buChar char="●"/>
            </a:pPr>
            <a:r>
              <a:rPr lang="en" sz="2000" dirty="0">
                <a:solidFill>
                  <a:srgbClr val="FFFFFF"/>
                </a:solidFill>
                <a:latin typeface="Helvetica" pitchFamily="2" charset="0"/>
                <a:ea typeface="Arial"/>
                <a:cs typeface="Arial"/>
                <a:sym typeface="Arial"/>
              </a:rPr>
              <a:t>I can discuss “what makes my community most </a:t>
            </a:r>
            <a:r>
              <a:rPr lang="en" sz="2000" b="1" i="1" dirty="0">
                <a:solidFill>
                  <a:srgbClr val="FFFFFF"/>
                </a:solidFill>
                <a:latin typeface="Helvetica" pitchFamily="2" charset="0"/>
                <a:ea typeface="Arial"/>
                <a:cs typeface="Arial"/>
                <a:sym typeface="Arial"/>
              </a:rPr>
              <a:t>RESILIENT</a:t>
            </a:r>
            <a:r>
              <a:rPr lang="en" sz="2000" dirty="0">
                <a:solidFill>
                  <a:srgbClr val="FFFFFF"/>
                </a:solidFill>
                <a:latin typeface="Helvetica" pitchFamily="2" charset="0"/>
                <a:ea typeface="Arial"/>
                <a:cs typeface="Arial"/>
                <a:sym typeface="Arial"/>
              </a:rPr>
              <a:t> to the impacts of climate change.”</a:t>
            </a:r>
            <a:endParaRPr sz="2000" dirty="0">
              <a:solidFill>
                <a:srgbClr val="FFFFFF"/>
              </a:solidFill>
              <a:latin typeface="Helvetica" pitchFamily="2" charset="0"/>
              <a:ea typeface="Arial"/>
              <a:cs typeface="Arial"/>
              <a:sym typeface="Arial"/>
            </a:endParaRPr>
          </a:p>
        </p:txBody>
      </p:sp>
      <p:sp>
        <p:nvSpPr>
          <p:cNvPr id="93" name="Google Shape;93;p17"/>
          <p:cNvSpPr txBox="1"/>
          <p:nvPr/>
        </p:nvSpPr>
        <p:spPr>
          <a:xfrm>
            <a:off x="2100" y="299350"/>
            <a:ext cx="4572000" cy="115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Helvetica" pitchFamily="2" charset="0"/>
              </a:rPr>
              <a:t>Learning objectives</a:t>
            </a:r>
            <a:endParaRPr sz="3600" dirty="0">
              <a:latin typeface="Helvetica" pitchFamily="2" charset="0"/>
            </a:endParaRPr>
          </a:p>
        </p:txBody>
      </p:sp>
      <p:pic>
        <p:nvPicPr>
          <p:cNvPr id="94" name="Google Shape;94;p17"/>
          <p:cNvPicPr preferRelativeResize="0"/>
          <p:nvPr/>
        </p:nvPicPr>
        <p:blipFill>
          <a:blip r:embed="rId3">
            <a:alphaModFix/>
          </a:blip>
          <a:stretch>
            <a:fillRect/>
          </a:stretch>
        </p:blipFill>
        <p:spPr>
          <a:xfrm>
            <a:off x="485926" y="1700850"/>
            <a:ext cx="3604349" cy="21907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71438" y="407194"/>
            <a:ext cx="3104837" cy="17145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sz="3600" dirty="0">
                <a:solidFill>
                  <a:srgbClr val="F3F3F3"/>
                </a:solidFill>
                <a:latin typeface="Helvetica" pitchFamily="2" charset="0"/>
                <a:ea typeface="Arial"/>
                <a:cs typeface="Arial"/>
                <a:sym typeface="Arial"/>
              </a:rPr>
              <a:t>The IPCC Synthesis Report</a:t>
            </a:r>
            <a:endParaRPr sz="3600" dirty="0">
              <a:solidFill>
                <a:srgbClr val="F3F3F3"/>
              </a:solidFill>
              <a:latin typeface="Helvetica" pitchFamily="2" charset="0"/>
            </a:endParaRPr>
          </a:p>
        </p:txBody>
      </p:sp>
      <p:sp>
        <p:nvSpPr>
          <p:cNvPr id="100" name="Google Shape;100;p18"/>
          <p:cNvSpPr txBox="1"/>
          <p:nvPr/>
        </p:nvSpPr>
        <p:spPr>
          <a:xfrm>
            <a:off x="3545125" y="491800"/>
            <a:ext cx="5122800" cy="4137600"/>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1000"/>
              </a:spcBef>
              <a:spcAft>
                <a:spcPts val="0"/>
              </a:spcAft>
              <a:buNone/>
            </a:pPr>
            <a:r>
              <a:rPr lang="en" sz="2000" dirty="0">
                <a:latin typeface="Helvetica" pitchFamily="2" charset="0"/>
              </a:rPr>
              <a:t>Who they are:</a:t>
            </a:r>
            <a:endParaRPr sz="2000" dirty="0">
              <a:latin typeface="Helvetica" pitchFamily="2" charset="0"/>
            </a:endParaRPr>
          </a:p>
          <a:p>
            <a:pPr marL="457200" lvl="0" indent="-342900">
              <a:spcBef>
                <a:spcPts val="500"/>
              </a:spcBef>
              <a:buSzPts val="1800"/>
              <a:buChar char="●"/>
            </a:pPr>
            <a:r>
              <a:rPr lang="en" sz="1800" b="1" dirty="0">
                <a:latin typeface="Helvetica" pitchFamily="2" charset="0"/>
              </a:rPr>
              <a:t>195 scientists </a:t>
            </a:r>
            <a:r>
              <a:rPr lang="en" sz="1800" dirty="0">
                <a:latin typeface="Helvetica" pitchFamily="2" charset="0"/>
              </a:rPr>
              <a:t>from countries around the world who volunteer their time</a:t>
            </a:r>
            <a:endParaRPr sz="1800" dirty="0">
              <a:latin typeface="Helvetica" pitchFamily="2" charset="0"/>
            </a:endParaRPr>
          </a:p>
          <a:p>
            <a:pPr marL="0" lvl="0" indent="0" rtl="0">
              <a:lnSpc>
                <a:spcPct val="100000"/>
              </a:lnSpc>
              <a:spcBef>
                <a:spcPts val="1000"/>
              </a:spcBef>
              <a:spcAft>
                <a:spcPts val="0"/>
              </a:spcAft>
              <a:buNone/>
            </a:pPr>
            <a:endParaRPr sz="2000" dirty="0">
              <a:latin typeface="Helvetica" pitchFamily="2" charset="0"/>
            </a:endParaRPr>
          </a:p>
          <a:p>
            <a:pPr marL="0" lvl="0" indent="0" rtl="0">
              <a:lnSpc>
                <a:spcPct val="100000"/>
              </a:lnSpc>
              <a:spcBef>
                <a:spcPts val="1000"/>
              </a:spcBef>
              <a:spcAft>
                <a:spcPts val="0"/>
              </a:spcAft>
              <a:buNone/>
            </a:pPr>
            <a:r>
              <a:rPr lang="en" sz="2000" dirty="0">
                <a:latin typeface="Helvetica" pitchFamily="2" charset="0"/>
              </a:rPr>
              <a:t>Key messages: </a:t>
            </a:r>
            <a:endParaRPr sz="2000" dirty="0">
              <a:latin typeface="Helvetica" pitchFamily="2" charset="0"/>
            </a:endParaRPr>
          </a:p>
          <a:p>
            <a:pPr marL="457200" lvl="0" indent="-342900" rtl="0">
              <a:lnSpc>
                <a:spcPct val="100000"/>
              </a:lnSpc>
              <a:spcBef>
                <a:spcPts val="500"/>
              </a:spcBef>
              <a:spcAft>
                <a:spcPts val="0"/>
              </a:spcAft>
              <a:buSzPts val="1800"/>
              <a:buChar char="●"/>
            </a:pPr>
            <a:r>
              <a:rPr lang="en" sz="1800" b="1" dirty="0">
                <a:latin typeface="Helvetica" pitchFamily="2" charset="0"/>
              </a:rPr>
              <a:t>Humans influence </a:t>
            </a:r>
            <a:r>
              <a:rPr lang="en" sz="1800" dirty="0">
                <a:latin typeface="Helvetica" pitchFamily="2" charset="0"/>
              </a:rPr>
              <a:t>the climate system.</a:t>
            </a:r>
            <a:endParaRPr sz="1800" dirty="0">
              <a:latin typeface="Helvetica" pitchFamily="2" charset="0"/>
            </a:endParaRPr>
          </a:p>
          <a:p>
            <a:pPr marL="457200" lvl="0" indent="0" rtl="0">
              <a:lnSpc>
                <a:spcPct val="100000"/>
              </a:lnSpc>
              <a:spcBef>
                <a:spcPts val="500"/>
              </a:spcBef>
              <a:spcAft>
                <a:spcPts val="0"/>
              </a:spcAft>
              <a:buNone/>
            </a:pPr>
            <a:endParaRPr sz="1800" dirty="0">
              <a:latin typeface="Helvetica" pitchFamily="2" charset="0"/>
            </a:endParaRPr>
          </a:p>
          <a:p>
            <a:pPr marL="457200" lvl="0" indent="-342900" rtl="0">
              <a:lnSpc>
                <a:spcPct val="100000"/>
              </a:lnSpc>
              <a:spcBef>
                <a:spcPts val="500"/>
              </a:spcBef>
              <a:spcAft>
                <a:spcPts val="0"/>
              </a:spcAft>
              <a:buSzPts val="1800"/>
              <a:buChar char="●"/>
            </a:pPr>
            <a:r>
              <a:rPr lang="en" sz="1800" b="1" dirty="0">
                <a:latin typeface="Helvetica" pitchFamily="2" charset="0"/>
              </a:rPr>
              <a:t>More disruption </a:t>
            </a:r>
            <a:r>
              <a:rPr lang="en" sz="1800" dirty="0">
                <a:latin typeface="Helvetica" pitchFamily="2" charset="0"/>
              </a:rPr>
              <a:t>to our climate means </a:t>
            </a:r>
            <a:r>
              <a:rPr lang="en" sz="1800" b="1" dirty="0">
                <a:latin typeface="Helvetica" pitchFamily="2" charset="0"/>
              </a:rPr>
              <a:t>more severe impacts</a:t>
            </a:r>
            <a:r>
              <a:rPr lang="en" sz="1800" dirty="0">
                <a:latin typeface="Helvetica" pitchFamily="2" charset="0"/>
              </a:rPr>
              <a:t>.</a:t>
            </a:r>
            <a:endParaRPr sz="1800" dirty="0">
              <a:latin typeface="Helvetica" pitchFamily="2" charset="0"/>
            </a:endParaRPr>
          </a:p>
          <a:p>
            <a:pPr marL="457200" lvl="0" indent="0" rtl="0">
              <a:lnSpc>
                <a:spcPct val="100000"/>
              </a:lnSpc>
              <a:spcBef>
                <a:spcPts val="500"/>
              </a:spcBef>
              <a:spcAft>
                <a:spcPts val="0"/>
              </a:spcAft>
              <a:buNone/>
            </a:pPr>
            <a:endParaRPr sz="1800" dirty="0">
              <a:latin typeface="Helvetica" pitchFamily="2" charset="0"/>
            </a:endParaRPr>
          </a:p>
          <a:p>
            <a:pPr marL="457200" lvl="0" indent="-342900" rtl="0">
              <a:lnSpc>
                <a:spcPct val="100000"/>
              </a:lnSpc>
              <a:spcBef>
                <a:spcPts val="500"/>
              </a:spcBef>
              <a:spcAft>
                <a:spcPts val="0"/>
              </a:spcAft>
              <a:buSzPts val="1800"/>
              <a:buChar char="●"/>
            </a:pPr>
            <a:r>
              <a:rPr lang="en" sz="1800" dirty="0">
                <a:latin typeface="Helvetica" pitchFamily="2" charset="0"/>
              </a:rPr>
              <a:t>We have the ability to </a:t>
            </a:r>
            <a:r>
              <a:rPr lang="en" sz="1800" b="1" dirty="0">
                <a:latin typeface="Helvetica" pitchFamily="2" charset="0"/>
              </a:rPr>
              <a:t>limit climate change</a:t>
            </a:r>
            <a:r>
              <a:rPr lang="en" sz="1800" dirty="0">
                <a:latin typeface="Helvetica" pitchFamily="2" charset="0"/>
              </a:rPr>
              <a:t>.</a:t>
            </a:r>
            <a:endParaRPr sz="1800" dirty="0">
              <a:latin typeface="Helvetica" pitchFamily="2" charset="0"/>
            </a:endParaRPr>
          </a:p>
        </p:txBody>
      </p:sp>
      <p:pic>
        <p:nvPicPr>
          <p:cNvPr id="101" name="Google Shape;101;p18"/>
          <p:cNvPicPr preferRelativeResize="0"/>
          <p:nvPr/>
        </p:nvPicPr>
        <p:blipFill>
          <a:blip r:embed="rId3">
            <a:alphaModFix/>
          </a:blip>
          <a:stretch>
            <a:fillRect/>
          </a:stretch>
        </p:blipFill>
        <p:spPr>
          <a:xfrm>
            <a:off x="1" y="2455519"/>
            <a:ext cx="3271838" cy="21738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0" y="0"/>
            <a:ext cx="9144000" cy="69525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dirty="0">
                <a:solidFill>
                  <a:srgbClr val="FFFFFF"/>
                </a:solidFill>
                <a:latin typeface="Helvetica" pitchFamily="2" charset="0"/>
                <a:ea typeface="Arial"/>
                <a:cs typeface="Arial"/>
                <a:sym typeface="Arial"/>
              </a:rPr>
              <a:t>Driving force of climate change</a:t>
            </a:r>
            <a:endParaRPr dirty="0">
              <a:latin typeface="Helvetica" pitchFamily="2" charset="0"/>
            </a:endParaRPr>
          </a:p>
        </p:txBody>
      </p:sp>
      <p:pic>
        <p:nvPicPr>
          <p:cNvPr id="107" name="Google Shape;107;p19"/>
          <p:cNvPicPr preferRelativeResize="0"/>
          <p:nvPr/>
        </p:nvPicPr>
        <p:blipFill>
          <a:blip r:embed="rId3">
            <a:alphaModFix/>
          </a:blip>
          <a:stretch>
            <a:fillRect/>
          </a:stretch>
        </p:blipFill>
        <p:spPr>
          <a:xfrm>
            <a:off x="52525" y="695250"/>
            <a:ext cx="6434500" cy="4448250"/>
          </a:xfrm>
          <a:prstGeom prst="rect">
            <a:avLst/>
          </a:prstGeom>
          <a:noFill/>
          <a:ln>
            <a:noFill/>
          </a:ln>
        </p:spPr>
      </p:pic>
      <p:pic>
        <p:nvPicPr>
          <p:cNvPr id="108" name="Google Shape;108;p19"/>
          <p:cNvPicPr preferRelativeResize="0"/>
          <p:nvPr/>
        </p:nvPicPr>
        <p:blipFill rotWithShape="1">
          <a:blip r:embed="rId4">
            <a:alphaModFix/>
          </a:blip>
          <a:srcRect t="28746" r="28474" b="17097"/>
          <a:stretch/>
        </p:blipFill>
        <p:spPr>
          <a:xfrm>
            <a:off x="6539547" y="695250"/>
            <a:ext cx="2437826" cy="1230609"/>
          </a:xfrm>
          <a:prstGeom prst="rect">
            <a:avLst/>
          </a:prstGeom>
          <a:noFill/>
          <a:ln>
            <a:noFill/>
          </a:ln>
        </p:spPr>
      </p:pic>
      <p:pic>
        <p:nvPicPr>
          <p:cNvPr id="109" name="Google Shape;109;p19"/>
          <p:cNvPicPr preferRelativeResize="0"/>
          <p:nvPr/>
        </p:nvPicPr>
        <p:blipFill rotWithShape="1">
          <a:blip r:embed="rId5">
            <a:alphaModFix/>
          </a:blip>
          <a:srcRect t="21844" r="15775"/>
          <a:stretch/>
        </p:blipFill>
        <p:spPr>
          <a:xfrm>
            <a:off x="6539547" y="2095262"/>
            <a:ext cx="2437827" cy="1508123"/>
          </a:xfrm>
          <a:prstGeom prst="rect">
            <a:avLst/>
          </a:prstGeom>
          <a:noFill/>
          <a:ln>
            <a:noFill/>
          </a:ln>
        </p:spPr>
      </p:pic>
      <p:pic>
        <p:nvPicPr>
          <p:cNvPr id="110" name="Google Shape;110;p19"/>
          <p:cNvPicPr preferRelativeResize="0"/>
          <p:nvPr/>
        </p:nvPicPr>
        <p:blipFill rotWithShape="1">
          <a:blip r:embed="rId6">
            <a:alphaModFix/>
          </a:blip>
          <a:srcRect t="25562"/>
          <a:stretch/>
        </p:blipFill>
        <p:spPr>
          <a:xfrm>
            <a:off x="6539550" y="3772788"/>
            <a:ext cx="2437824" cy="12306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607D"/>
        </a:solid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600" dirty="0">
                <a:solidFill>
                  <a:srgbClr val="FFFFFF"/>
                </a:solidFill>
                <a:latin typeface="Helvetica" pitchFamily="2" charset="0"/>
                <a:ea typeface="Arial"/>
                <a:cs typeface="Arial"/>
                <a:sym typeface="Arial"/>
              </a:rPr>
              <a:t>Unprecedented recent CO</a:t>
            </a:r>
            <a:r>
              <a:rPr lang="en" sz="3600" baseline="-25000" dirty="0">
                <a:solidFill>
                  <a:srgbClr val="FFFFFF"/>
                </a:solidFill>
                <a:latin typeface="Helvetica" pitchFamily="2" charset="0"/>
                <a:ea typeface="Arial"/>
                <a:cs typeface="Arial"/>
                <a:sym typeface="Arial"/>
              </a:rPr>
              <a:t>2</a:t>
            </a:r>
            <a:r>
              <a:rPr lang="en" sz="3600" dirty="0">
                <a:solidFill>
                  <a:srgbClr val="FFFFFF"/>
                </a:solidFill>
                <a:latin typeface="Helvetica" pitchFamily="2" charset="0"/>
                <a:ea typeface="Arial"/>
                <a:cs typeface="Arial"/>
                <a:sym typeface="Arial"/>
              </a:rPr>
              <a:t> concentrations</a:t>
            </a:r>
            <a:endParaRPr sz="3600" dirty="0">
              <a:highlight>
                <a:srgbClr val="FFFFFF"/>
              </a:highlight>
              <a:latin typeface="Helvetica" pitchFamily="2" charset="0"/>
            </a:endParaRPr>
          </a:p>
        </p:txBody>
      </p:sp>
      <p:pic>
        <p:nvPicPr>
          <p:cNvPr id="116" name="Google Shape;116;p20"/>
          <p:cNvPicPr preferRelativeResize="0"/>
          <p:nvPr/>
        </p:nvPicPr>
        <p:blipFill>
          <a:blip r:embed="rId3">
            <a:alphaModFix/>
          </a:blip>
          <a:stretch>
            <a:fillRect/>
          </a:stretch>
        </p:blipFill>
        <p:spPr>
          <a:xfrm>
            <a:off x="1352776" y="673216"/>
            <a:ext cx="6317548" cy="4569836"/>
          </a:xfrm>
          <a:prstGeom prst="rect">
            <a:avLst/>
          </a:prstGeom>
          <a:noFill/>
          <a:ln>
            <a:noFill/>
          </a:ln>
        </p:spPr>
      </p:pic>
      <p:pic>
        <p:nvPicPr>
          <p:cNvPr id="117" name="Google Shape;117;p20"/>
          <p:cNvPicPr preferRelativeResize="0"/>
          <p:nvPr/>
        </p:nvPicPr>
        <p:blipFill>
          <a:blip r:embed="rId4">
            <a:alphaModFix/>
          </a:blip>
          <a:stretch>
            <a:fillRect/>
          </a:stretch>
        </p:blipFill>
        <p:spPr>
          <a:xfrm flipH="1">
            <a:off x="2357549" y="2253301"/>
            <a:ext cx="5294976" cy="31475"/>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646</TotalTime>
  <Words>4844</Words>
  <Application>Microsoft Macintosh PowerPoint</Application>
  <PresentationFormat>On-screen Show (16:9)</PresentationFormat>
  <Paragraphs>382</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Arial</vt:lpstr>
      <vt:lpstr>Wingdings</vt:lpstr>
      <vt:lpstr>Helvetica</vt:lpstr>
      <vt:lpstr>Roboto</vt:lpstr>
      <vt:lpstr>Georgia</vt:lpstr>
      <vt:lpstr>Material</vt:lpstr>
      <vt:lpstr>PowerPoint Presentation</vt:lpstr>
      <vt:lpstr>Effective presentations</vt:lpstr>
      <vt:lpstr>Planning committee</vt:lpstr>
      <vt:lpstr>Contributing members</vt:lpstr>
      <vt:lpstr>Schedule </vt:lpstr>
      <vt:lpstr>PowerPoint Presentation</vt:lpstr>
      <vt:lpstr>The IPCC Synthesis Report</vt:lpstr>
      <vt:lpstr>Driving force of climate change</vt:lpstr>
      <vt:lpstr>Unprecedented recent CO2 concentrations</vt:lpstr>
      <vt:lpstr>Ocean temperatures</vt:lpstr>
      <vt:lpstr>PowerPoint Presentation</vt:lpstr>
      <vt:lpstr>PowerPoint Presentation</vt:lpstr>
      <vt:lpstr>PowerPoint Presentation</vt:lpstr>
      <vt:lpstr>PowerPoint Presentation</vt:lpstr>
      <vt:lpstr>Climate change challenges</vt:lpstr>
      <vt:lpstr>Climate change challenges</vt:lpstr>
      <vt:lpstr>Climate change challenges</vt:lpstr>
      <vt:lpstr>PowerPoint Presentation</vt:lpstr>
      <vt:lpstr>Ocean acidification</vt:lpstr>
      <vt:lpstr>Sea level rise –  Quinault Indian Nation</vt:lpstr>
      <vt:lpstr>Salmon habitat</vt:lpstr>
      <vt:lpstr>Review of climate  change impacts </vt:lpstr>
      <vt:lpstr>Who will face the brunt of climate change? </vt:lpstr>
      <vt:lpstr>Tribal nations in the United States</vt:lpstr>
      <vt:lpstr>PowerPoint Presentation</vt:lpstr>
      <vt:lpstr>References</vt:lpstr>
      <vt:lpstr>References</vt:lpstr>
      <vt:lpstr>References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Clarita Lefthand-Begay</cp:lastModifiedBy>
  <cp:revision>84</cp:revision>
  <dcterms:modified xsi:type="dcterms:W3CDTF">2018-10-08T23:44:35Z</dcterms:modified>
</cp:coreProperties>
</file>