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Nunito" pitchFamily="2" charset="77"/>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ne Peeling" initials="JP" lastIdx="7" clrIdx="0">
    <p:extLst>
      <p:ext uri="{19B8F6BF-5375-455C-9EA6-DF929625EA0E}">
        <p15:presenceInfo xmlns:p15="http://schemas.microsoft.com/office/powerpoint/2012/main" userId="b21fb461-9ad5-451f-b970-b5fde9ff38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p:restoredTop sz="65646"/>
  </p:normalViewPr>
  <p:slideViewPr>
    <p:cSldViewPr snapToGrid="0">
      <p:cViewPr varScale="1">
        <p:scale>
          <a:sx n="111" d="100"/>
          <a:sy n="111" d="100"/>
        </p:scale>
        <p:origin x="2432" y="192"/>
      </p:cViewPr>
      <p:guideLst>
        <p:guide orient="horz" pos="1620"/>
        <p:guide pos="2880"/>
      </p:guideLst>
    </p:cSldViewPr>
  </p:slideViewPr>
  <p:outlineViewPr>
    <p:cViewPr>
      <p:scale>
        <a:sx n="33" d="100"/>
        <a:sy n="33" d="100"/>
      </p:scale>
      <p:origin x="0" y="-248"/>
    </p:cViewPr>
  </p:outlineViewPr>
  <p:notesTextViewPr>
    <p:cViewPr>
      <p:scale>
        <a:sx n="1" d="1"/>
        <a:sy n="1" d="1"/>
      </p:scale>
      <p:origin x="0" y="0"/>
    </p:cViewPr>
  </p:notesTextViewPr>
  <p:notesViewPr>
    <p:cSldViewPr snapToGrid="0">
      <p:cViewPr varScale="1">
        <p:scale>
          <a:sx n="155" d="100"/>
          <a:sy n="155" d="100"/>
        </p:scale>
        <p:origin x="63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[Feel free to add your own local examples or pictures if they are relevant to the slides]</a:t>
            </a:r>
            <a:endParaRPr i="1"/>
          </a:p>
          <a:p>
            <a:pPr marL="0" lvl="0" indent="0">
              <a:spcBef>
                <a:spcPts val="0"/>
              </a:spcBef>
              <a:spcAft>
                <a:spcPts val="0"/>
              </a:spcAft>
              <a:buNone/>
            </a:pPr>
            <a:endParaRPr i="1"/>
          </a:p>
          <a:p>
            <a:pPr marL="0" lvl="0" indent="0">
              <a:spcBef>
                <a:spcPts val="0"/>
              </a:spcBef>
              <a:spcAft>
                <a:spcPts val="0"/>
              </a:spcAft>
              <a:buNone/>
            </a:pPr>
            <a:r>
              <a:rPr lang="en"/>
              <a:t>Welcome to our presentation on climate adaptation.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6b561cbe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06b561cbe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The term most commonly used with climate change at the community level is “vulnerability.” At regional and local levels, adaptation measures are identified by first discovering the level of vulnerability of a particular community.</a:t>
            </a:r>
            <a:endParaRPr sz="1200" dirty="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Vulnerability assessments likely ask: </a:t>
            </a:r>
            <a:endParaRPr sz="1200" dirty="0">
              <a:latin typeface="Calibri"/>
              <a:ea typeface="Calibri"/>
              <a:cs typeface="Calibri"/>
              <a:sym typeface="Calibri"/>
            </a:endParaRPr>
          </a:p>
          <a:p>
            <a:pPr marL="914400" lvl="1"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What makes the community you represent most vulnerable to the impacts of climate change?</a:t>
            </a:r>
            <a:endParaRPr sz="1200" dirty="0"/>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Marginalization of extremely vulnerable communities can be exacerbated for communities who already suffer due to social inequalities.</a:t>
            </a:r>
            <a:endParaRPr sz="1200" dirty="0">
              <a:latin typeface="Calibri"/>
              <a:ea typeface="Calibri"/>
              <a:cs typeface="Calibri"/>
              <a:sym typeface="Calibri"/>
            </a:endParaRPr>
          </a:p>
          <a:p>
            <a:pPr marL="914400" lvl="1"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This could mean small communities, rural communities, or indigenous communities. </a:t>
            </a:r>
            <a:endParaRPr sz="1200" dirty="0">
              <a:latin typeface="Calibri"/>
              <a:ea typeface="Calibri"/>
              <a:cs typeface="Calibri"/>
              <a:sym typeface="Calibri"/>
            </a:endParaRPr>
          </a:p>
          <a:p>
            <a:pPr marL="0" lvl="0" indent="0" rtl="0">
              <a:lnSpc>
                <a:spcPct val="115000"/>
              </a:lnSpc>
              <a:spcBef>
                <a:spcPts val="0"/>
              </a:spcBef>
              <a:spcAft>
                <a:spcPts val="0"/>
              </a:spcAft>
              <a:buNone/>
            </a:pPr>
            <a:endParaRPr sz="1200" dirty="0">
              <a:latin typeface="Calibri"/>
              <a:ea typeface="Calibri"/>
              <a:cs typeface="Calibri"/>
              <a:sym typeface="Calibri"/>
            </a:endParaRPr>
          </a:p>
          <a:p>
            <a:pPr marL="0" lvl="0" indent="0" rtl="0">
              <a:lnSpc>
                <a:spcPct val="115000"/>
              </a:lnSpc>
              <a:spcBef>
                <a:spcPts val="0"/>
              </a:spcBef>
              <a:spcAft>
                <a:spcPts val="0"/>
              </a:spcAft>
              <a:buNone/>
            </a:pPr>
            <a:r>
              <a:rPr lang="en" sz="1200" dirty="0">
                <a:latin typeface="Calibri"/>
                <a:ea typeface="Calibri"/>
                <a:cs typeface="Calibri"/>
                <a:sym typeface="Calibri"/>
              </a:rPr>
              <a:t>Citations:</a:t>
            </a:r>
          </a:p>
          <a:p>
            <a:pPr marL="0" lvl="0" indent="0" rtl="0">
              <a:lnSpc>
                <a:spcPct val="115000"/>
              </a:lnSpc>
              <a:spcBef>
                <a:spcPts val="0"/>
              </a:spcBef>
              <a:spcAft>
                <a:spcPts val="0"/>
              </a:spcAft>
              <a:buNone/>
            </a:pPr>
            <a:endParaRPr sz="1200" dirty="0">
              <a:latin typeface="Calibri"/>
              <a:ea typeface="Calibri"/>
              <a:cs typeface="Calibri"/>
              <a:sym typeface="Calibri"/>
            </a:endParaRPr>
          </a:p>
          <a:p>
            <a:pPr marL="0" lvl="0" indent="0" rtl="0">
              <a:lnSpc>
                <a:spcPct val="115000"/>
              </a:lnSpc>
              <a:spcBef>
                <a:spcPts val="0"/>
              </a:spcBef>
              <a:spcAft>
                <a:spcPts val="0"/>
              </a:spcAft>
              <a:buNone/>
            </a:pPr>
            <a:r>
              <a:rPr lang="en" sz="1200" dirty="0" err="1">
                <a:latin typeface="Calibri"/>
                <a:ea typeface="Calibri"/>
                <a:cs typeface="Calibri"/>
                <a:sym typeface="Calibri"/>
              </a:rPr>
              <a:t>Petheram</a:t>
            </a:r>
            <a:r>
              <a:rPr lang="en" sz="1200" dirty="0">
                <a:latin typeface="Calibri"/>
                <a:ea typeface="Calibri"/>
                <a:cs typeface="Calibri"/>
                <a:sym typeface="Calibri"/>
              </a:rPr>
              <a:t>, L., Zander, K. K., Campbell, B. M., High, C., &amp; Stacey, N. (2010). “Strange changes”: Indigenous perspectives of climate change and adaptation in NE Arnhem Land (Australia). </a:t>
            </a:r>
            <a:r>
              <a:rPr lang="en" sz="1200" i="1" dirty="0">
                <a:latin typeface="Calibri"/>
                <a:ea typeface="Calibri"/>
                <a:cs typeface="Calibri"/>
                <a:sym typeface="Calibri"/>
              </a:rPr>
              <a:t>Global Environmental Change</a:t>
            </a:r>
            <a:r>
              <a:rPr lang="en" sz="1200" dirty="0">
                <a:latin typeface="Calibri"/>
                <a:ea typeface="Calibri"/>
                <a:cs typeface="Calibri"/>
                <a:sym typeface="Calibri"/>
              </a:rPr>
              <a:t>, </a:t>
            </a:r>
            <a:r>
              <a:rPr lang="en" sz="1200" i="1" dirty="0">
                <a:latin typeface="Calibri"/>
                <a:ea typeface="Calibri"/>
                <a:cs typeface="Calibri"/>
                <a:sym typeface="Calibri"/>
              </a:rPr>
              <a:t>20</a:t>
            </a:r>
            <a:r>
              <a:rPr lang="en" sz="1200" dirty="0">
                <a:latin typeface="Calibri"/>
                <a:ea typeface="Calibri"/>
                <a:cs typeface="Calibri"/>
                <a:sym typeface="Calibri"/>
              </a:rPr>
              <a:t>(4), 681–692. http://</a:t>
            </a:r>
            <a:r>
              <a:rPr lang="en" sz="1200" dirty="0" err="1">
                <a:latin typeface="Calibri"/>
                <a:ea typeface="Calibri"/>
                <a:cs typeface="Calibri"/>
                <a:sym typeface="Calibri"/>
              </a:rPr>
              <a:t>doi.org</a:t>
            </a:r>
            <a:r>
              <a:rPr lang="en" sz="1200" dirty="0">
                <a:latin typeface="Calibri"/>
                <a:ea typeface="Calibri"/>
                <a:cs typeface="Calibri"/>
                <a:sym typeface="Calibri"/>
              </a:rPr>
              <a:t>/10.1016/j.gloenvcha.2010.05.002</a:t>
            </a:r>
            <a:endParaRPr sz="1200" dirty="0">
              <a:latin typeface="Calibri"/>
              <a:ea typeface="Calibri"/>
              <a:cs typeface="Calibri"/>
              <a:sym typeface="Calibri"/>
            </a:endParaRPr>
          </a:p>
          <a:p>
            <a:pPr marL="0" lvl="0" indent="0" rtl="0">
              <a:lnSpc>
                <a:spcPct val="115000"/>
              </a:lnSpc>
              <a:spcBef>
                <a:spcPts val="0"/>
              </a:spcBef>
              <a:spcAft>
                <a:spcPts val="0"/>
              </a:spcAft>
              <a:buNone/>
            </a:pPr>
            <a:endParaRPr sz="1200" dirty="0">
              <a:latin typeface="Calibri"/>
              <a:ea typeface="Calibri"/>
              <a:cs typeface="Calibri"/>
              <a:sym typeface="Calibri"/>
            </a:endParaRPr>
          </a:p>
          <a:p>
            <a:pPr marL="0" lvl="0" indent="0" rtl="0">
              <a:lnSpc>
                <a:spcPct val="115000"/>
              </a:lnSpc>
              <a:spcBef>
                <a:spcPts val="0"/>
              </a:spcBef>
              <a:spcAft>
                <a:spcPts val="0"/>
              </a:spcAft>
              <a:buNone/>
            </a:pPr>
            <a:r>
              <a:rPr lang="en" sz="1200" dirty="0">
                <a:latin typeface="Calibri"/>
                <a:ea typeface="Calibri"/>
                <a:cs typeface="Calibri"/>
                <a:sym typeface="Calibri"/>
              </a:rPr>
              <a:t>Copyright-free photo by </a:t>
            </a:r>
            <a:r>
              <a:rPr lang="en" sz="1050" dirty="0">
                <a:solidFill>
                  <a:srgbClr val="111111"/>
                </a:solidFill>
                <a:latin typeface="Roboto"/>
                <a:ea typeface="Roboto"/>
                <a:cs typeface="Roboto"/>
                <a:sym typeface="Roboto"/>
              </a:rPr>
              <a:t>Kelly </a:t>
            </a:r>
            <a:r>
              <a:rPr lang="en" sz="1050" dirty="0" err="1">
                <a:solidFill>
                  <a:srgbClr val="111111"/>
                </a:solidFill>
                <a:latin typeface="Roboto"/>
                <a:ea typeface="Roboto"/>
                <a:cs typeface="Roboto"/>
                <a:sym typeface="Roboto"/>
              </a:rPr>
              <a:t>Sikkema</a:t>
            </a:r>
            <a:r>
              <a:rPr lang="en" sz="1050" dirty="0">
                <a:solidFill>
                  <a:srgbClr val="111111"/>
                </a:solidFill>
                <a:latin typeface="Roboto"/>
                <a:ea typeface="Roboto"/>
                <a:cs typeface="Roboto"/>
                <a:sym typeface="Roboto"/>
              </a:rPr>
              <a:t> on </a:t>
            </a:r>
            <a:r>
              <a:rPr lang="en" sz="1050" dirty="0" err="1">
                <a:solidFill>
                  <a:srgbClr val="111111"/>
                </a:solidFill>
                <a:latin typeface="Roboto"/>
                <a:ea typeface="Roboto"/>
                <a:cs typeface="Roboto"/>
                <a:sym typeface="Roboto"/>
              </a:rPr>
              <a:t>Unsplash</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06b561cbe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06b561cbe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The responses on the left show some community responses to the question about vulnerability.</a:t>
            </a:r>
            <a:endParaRPr sz="1200" dirty="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As you can see, lack of knowledge about climate impacts, lack of preparation measures, and living in a subsistence community are </a:t>
            </a:r>
            <a:r>
              <a:rPr lang="en-US" sz="1200" dirty="0">
                <a:latin typeface="Calibri"/>
                <a:ea typeface="Calibri"/>
                <a:cs typeface="Calibri"/>
                <a:sym typeface="Calibri"/>
              </a:rPr>
              <a:t>among the top factors named as reasons for vulnerability.</a:t>
            </a:r>
            <a:endParaRPr sz="1200" dirty="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Vulnerability focuses on challenges and disadvantages that make a community or individual more likely to experience risks or hardships brought about by climate change. </a:t>
            </a:r>
            <a:endParaRPr sz="1200" dirty="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Our goal today is to change our focus from vulnerability to resilience. We want to shift from thinking about overcoming disadvantages and focus our discussion on using our self-determination to succeed despite climate change. </a:t>
            </a:r>
            <a:endParaRPr sz="1200" dirty="0">
              <a:latin typeface="Calibri"/>
              <a:ea typeface="Calibri"/>
              <a:cs typeface="Calibri"/>
              <a:sym typeface="Calibri"/>
            </a:endParaRPr>
          </a:p>
          <a:p>
            <a:pPr marL="0" lvl="0" indent="0" rtl="0">
              <a:lnSpc>
                <a:spcPct val="115000"/>
              </a:lnSpc>
              <a:spcBef>
                <a:spcPts val="0"/>
              </a:spcBef>
              <a:spcAft>
                <a:spcPts val="0"/>
              </a:spcAft>
              <a:buNone/>
            </a:pPr>
            <a:r>
              <a:rPr lang="en" sz="1200" dirty="0">
                <a:latin typeface="Calibri"/>
                <a:ea typeface="Calibri"/>
                <a:cs typeface="Calibri"/>
                <a:sym typeface="Calibri"/>
              </a:rPr>
              <a:t>Citations:</a:t>
            </a:r>
          </a:p>
          <a:p>
            <a:pPr marL="0" lvl="0" indent="0" rtl="0">
              <a:lnSpc>
                <a:spcPct val="115000"/>
              </a:lnSpc>
              <a:spcBef>
                <a:spcPts val="0"/>
              </a:spcBef>
              <a:spcAft>
                <a:spcPts val="0"/>
              </a:spcAft>
              <a:buNone/>
            </a:pPr>
            <a:endParaRPr lang="en" sz="1200" dirty="0">
              <a:latin typeface="Calibri"/>
              <a:ea typeface="Calibri"/>
              <a:cs typeface="Calibri"/>
              <a:sym typeface="Calibri"/>
            </a:endParaRPr>
          </a:p>
          <a:p>
            <a:pPr marL="0" lvl="0" indent="0" rtl="0">
              <a:lnSpc>
                <a:spcPct val="115000"/>
              </a:lnSpc>
              <a:spcBef>
                <a:spcPts val="0"/>
              </a:spcBef>
              <a:spcAft>
                <a:spcPts val="0"/>
              </a:spcAft>
              <a:buNone/>
            </a:pPr>
            <a:r>
              <a:rPr lang="en-US" sz="1200" dirty="0" err="1"/>
              <a:t>Valaskakis</a:t>
            </a:r>
            <a:r>
              <a:rPr lang="en-US" sz="1200" dirty="0"/>
              <a:t>, Gail Guthrie, Stout, Madeleine Dion, &amp; Eric </a:t>
            </a:r>
            <a:r>
              <a:rPr lang="en-US" sz="1200" dirty="0" err="1"/>
              <a:t>Guimond</a:t>
            </a:r>
            <a:r>
              <a:rPr lang="en-US" sz="1200" dirty="0"/>
              <a:t>. (Eds.). (2009). </a:t>
            </a:r>
            <a:r>
              <a:rPr lang="en-US" sz="1200" i="1" dirty="0"/>
              <a:t>Restoring the balance: First nations women, community, and culture</a:t>
            </a:r>
            <a:r>
              <a:rPr lang="en-US" sz="1200" dirty="0"/>
              <a:t>. Winnipeg, Manitoba, Canada: University of Manitoba Press.</a:t>
            </a:r>
            <a:endParaRPr sz="1200" dirty="0">
              <a:latin typeface="Calibri"/>
              <a:ea typeface="Calibri"/>
              <a:cs typeface="Calibri"/>
              <a:sym typeface="Calibri"/>
            </a:endParaRPr>
          </a:p>
          <a:p>
            <a:pPr marL="0" lvl="0" indent="0" rtl="0">
              <a:lnSpc>
                <a:spcPct val="115000"/>
              </a:lnSpc>
              <a:spcBef>
                <a:spcPts val="0"/>
              </a:spcBef>
              <a:spcAft>
                <a:spcPts val="0"/>
              </a:spcAft>
              <a:buNone/>
            </a:pPr>
            <a:endParaRPr sz="1200" dirty="0"/>
          </a:p>
          <a:p>
            <a:pPr marL="0" lvl="0" indent="0" rtl="0">
              <a:lnSpc>
                <a:spcPct val="115000"/>
              </a:lnSpc>
              <a:spcBef>
                <a:spcPts val="0"/>
              </a:spcBef>
              <a:spcAft>
                <a:spcPts val="0"/>
              </a:spcAft>
              <a:buNone/>
            </a:pPr>
            <a:r>
              <a:rPr lang="en-US" sz="1100" b="0" i="0" u="none" strike="noStrike" cap="none" dirty="0">
                <a:solidFill>
                  <a:srgbClr val="000000"/>
                </a:solidFill>
                <a:effectLst/>
                <a:latin typeface="Arial"/>
                <a:ea typeface="Arial"/>
                <a:cs typeface="Arial"/>
                <a:sym typeface="Arial"/>
              </a:rPr>
              <a:t>Maru, Stafford Smith, Sparrow, </a:t>
            </a:r>
            <a:r>
              <a:rPr lang="en-US" sz="1100" b="0" i="0" u="none" strike="noStrike" cap="none" dirty="0" err="1">
                <a:solidFill>
                  <a:srgbClr val="000000"/>
                </a:solidFill>
                <a:effectLst/>
                <a:latin typeface="Arial"/>
                <a:ea typeface="Arial"/>
                <a:cs typeface="Arial"/>
                <a:sym typeface="Arial"/>
              </a:rPr>
              <a:t>Pinho</a:t>
            </a:r>
            <a:r>
              <a:rPr lang="en-US" sz="1100" b="0" i="0" u="none" strike="noStrike" cap="none" dirty="0">
                <a:solidFill>
                  <a:srgbClr val="000000"/>
                </a:solidFill>
                <a:effectLst/>
                <a:latin typeface="Arial"/>
                <a:ea typeface="Arial"/>
                <a:cs typeface="Arial"/>
                <a:sym typeface="Arial"/>
              </a:rPr>
              <a:t>, &amp; Dube. (2014). A linked vulnerability and resilience framework for adaptation pathways in remote disadvantaged communities. </a:t>
            </a:r>
            <a:r>
              <a:rPr lang="en-US" sz="1100" b="0" i="1" u="none" strike="noStrike" cap="none" dirty="0">
                <a:solidFill>
                  <a:srgbClr val="000000"/>
                </a:solidFill>
                <a:effectLst/>
                <a:latin typeface="Arial"/>
                <a:ea typeface="Arial"/>
                <a:cs typeface="Arial"/>
                <a:sym typeface="Arial"/>
              </a:rPr>
              <a:t>Global Environmental Change,</a:t>
            </a:r>
            <a:r>
              <a:rPr lang="en-US" sz="1100" b="0" i="0" u="none" strike="noStrike" cap="none" dirty="0">
                <a:solidFill>
                  <a:srgbClr val="000000"/>
                </a:solidFill>
                <a:effectLst/>
                <a:latin typeface="Arial"/>
                <a:ea typeface="Arial"/>
                <a:cs typeface="Arial"/>
                <a:sym typeface="Arial"/>
              </a:rPr>
              <a:t> </a:t>
            </a:r>
            <a:r>
              <a:rPr lang="en-US" sz="1100" b="0" i="1" u="none" strike="noStrike" cap="none" dirty="0">
                <a:solidFill>
                  <a:srgbClr val="000000"/>
                </a:solidFill>
                <a:effectLst/>
                <a:latin typeface="Arial"/>
                <a:ea typeface="Arial"/>
                <a:cs typeface="Arial"/>
                <a:sym typeface="Arial"/>
              </a:rPr>
              <a:t>28</a:t>
            </a:r>
            <a:r>
              <a:rPr lang="en-US" sz="1100" b="0" i="0" u="none" strike="noStrike" cap="none" dirty="0">
                <a:solidFill>
                  <a:srgbClr val="000000"/>
                </a:solidFill>
                <a:effectLst/>
                <a:latin typeface="Arial"/>
                <a:ea typeface="Arial"/>
                <a:cs typeface="Arial"/>
                <a:sym typeface="Arial"/>
              </a:rPr>
              <a:t>(C), 337-350.</a:t>
            </a:r>
          </a:p>
          <a:p>
            <a:pPr marL="0" lvl="0" indent="0" rtl="0">
              <a:lnSpc>
                <a:spcPct val="115000"/>
              </a:lnSpc>
              <a:spcBef>
                <a:spcPts val="0"/>
              </a:spcBef>
              <a:spcAft>
                <a:spcPts val="0"/>
              </a:spcAft>
              <a:buNone/>
            </a:pPr>
            <a:endParaRPr sz="1200" dirty="0">
              <a:latin typeface="Calibri"/>
              <a:ea typeface="Calibri"/>
              <a:cs typeface="Calibri"/>
              <a:sym typeface="Calibri"/>
            </a:endParaRPr>
          </a:p>
          <a:p>
            <a:pPr marL="0" lvl="0" indent="0" rtl="0">
              <a:lnSpc>
                <a:spcPct val="115000"/>
              </a:lnSpc>
              <a:spcBef>
                <a:spcPts val="0"/>
              </a:spcBef>
              <a:spcAft>
                <a:spcPts val="0"/>
              </a:spcAft>
              <a:buNone/>
            </a:pPr>
            <a:r>
              <a:rPr lang="en" sz="1200" dirty="0" err="1">
                <a:latin typeface="Calibri"/>
                <a:ea typeface="Calibri"/>
                <a:cs typeface="Calibri"/>
                <a:sym typeface="Calibri"/>
              </a:rPr>
              <a:t>Petheram</a:t>
            </a:r>
            <a:r>
              <a:rPr lang="en" sz="1200" dirty="0">
                <a:latin typeface="Calibri"/>
                <a:ea typeface="Calibri"/>
                <a:cs typeface="Calibri"/>
                <a:sym typeface="Calibri"/>
              </a:rPr>
              <a:t>, L., Zander, K. K., Campbell, B. M., High, C., &amp; Stacey, N. (2010). “Strange changes”: Indigenous perspectives of climate change and adaptation in NE Arnhem Land (Australia). </a:t>
            </a:r>
            <a:r>
              <a:rPr lang="en" sz="1200" i="1" dirty="0">
                <a:latin typeface="Calibri"/>
                <a:ea typeface="Calibri"/>
                <a:cs typeface="Calibri"/>
                <a:sym typeface="Calibri"/>
              </a:rPr>
              <a:t>Global Environmental Change</a:t>
            </a:r>
            <a:r>
              <a:rPr lang="en" sz="1200" dirty="0">
                <a:latin typeface="Calibri"/>
                <a:ea typeface="Calibri"/>
                <a:cs typeface="Calibri"/>
                <a:sym typeface="Calibri"/>
              </a:rPr>
              <a:t>, </a:t>
            </a:r>
            <a:r>
              <a:rPr lang="en" sz="1200" i="1" dirty="0">
                <a:latin typeface="Calibri"/>
                <a:ea typeface="Calibri"/>
                <a:cs typeface="Calibri"/>
                <a:sym typeface="Calibri"/>
              </a:rPr>
              <a:t>20</a:t>
            </a:r>
            <a:r>
              <a:rPr lang="en" sz="1200" dirty="0">
                <a:latin typeface="Calibri"/>
                <a:ea typeface="Calibri"/>
                <a:cs typeface="Calibri"/>
                <a:sym typeface="Calibri"/>
              </a:rPr>
              <a:t>(4), 681–692. http://</a:t>
            </a:r>
            <a:r>
              <a:rPr lang="en" sz="1200" dirty="0" err="1">
                <a:latin typeface="Calibri"/>
                <a:ea typeface="Calibri"/>
                <a:cs typeface="Calibri"/>
                <a:sym typeface="Calibri"/>
              </a:rPr>
              <a:t>doi.org</a:t>
            </a:r>
            <a:r>
              <a:rPr lang="en" sz="1200" dirty="0">
                <a:latin typeface="Calibri"/>
                <a:ea typeface="Calibri"/>
                <a:cs typeface="Calibri"/>
                <a:sym typeface="Calibri"/>
              </a:rPr>
              <a:t>/10.1016/j.gloenvcha.2010.05.002</a:t>
            </a:r>
            <a:endParaRPr sz="1200" dirty="0">
              <a:latin typeface="Calibri"/>
              <a:ea typeface="Calibri"/>
              <a:cs typeface="Calibri"/>
              <a:sym typeface="Calibri"/>
            </a:endParaRPr>
          </a:p>
          <a:p>
            <a:pPr marL="0" lvl="0" indent="0" rtl="0">
              <a:lnSpc>
                <a:spcPct val="115000"/>
              </a:lnSpc>
              <a:spcBef>
                <a:spcPts val="0"/>
              </a:spcBef>
              <a:spcAft>
                <a:spcPts val="0"/>
              </a:spcAft>
              <a:buNone/>
            </a:pPr>
            <a:endParaRPr lang="en" sz="1200" dirty="0">
              <a:latin typeface="Calibri"/>
              <a:ea typeface="Calibri"/>
              <a:cs typeface="Calibri"/>
              <a:sym typeface="Calibri"/>
            </a:endParaRPr>
          </a:p>
          <a:p>
            <a:pPr marL="0" lvl="0" indent="0" rtl="0">
              <a:lnSpc>
                <a:spcPct val="115000"/>
              </a:lnSpc>
              <a:spcBef>
                <a:spcPts val="0"/>
              </a:spcBef>
              <a:spcAft>
                <a:spcPts val="0"/>
              </a:spcAft>
              <a:buNone/>
            </a:pPr>
            <a:endParaRPr sz="1200" b="1" dirty="0">
              <a:latin typeface="Calibri"/>
              <a:ea typeface="Calibri"/>
              <a:cs typeface="Calibri"/>
              <a:sym typeface="Calibri"/>
            </a:endParaRPr>
          </a:p>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06b561cb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06b561cb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In previous modules, we have spoken about the Quinault Indian Nation’s relocation of their communities due to fear of climate change. They are not the only ones moving.  </a:t>
            </a:r>
            <a:endParaRPr dirty="0"/>
          </a:p>
          <a:p>
            <a:pPr marL="0" lvl="0" indent="0" rtl="0">
              <a:spcBef>
                <a:spcPts val="0"/>
              </a:spcBef>
              <a:spcAft>
                <a:spcPts val="0"/>
              </a:spcAft>
              <a:buNone/>
            </a:pPr>
            <a:endParaRPr dirty="0"/>
          </a:p>
          <a:p>
            <a:pPr marL="457200" lvl="0" indent="-298450" rtl="0">
              <a:spcBef>
                <a:spcPts val="0"/>
              </a:spcBef>
              <a:spcAft>
                <a:spcPts val="0"/>
              </a:spcAft>
              <a:buSzPts val="1100"/>
              <a:buChar char="●"/>
            </a:pPr>
            <a:r>
              <a:rPr lang="en" dirty="0" err="1"/>
              <a:t>Odanah</a:t>
            </a:r>
            <a:r>
              <a:rPr lang="en" dirty="0"/>
              <a:t>, WI, is located on a reservation, and the original town location was vulnerable to floods. Because it was on the floodplain, the town experienced many floods in the 1960s.  </a:t>
            </a:r>
            <a:endParaRPr dirty="0"/>
          </a:p>
          <a:p>
            <a:pPr marL="457200" lvl="0" indent="-298450" rtl="0">
              <a:spcBef>
                <a:spcPts val="0"/>
              </a:spcBef>
              <a:spcAft>
                <a:spcPts val="0"/>
              </a:spcAft>
              <a:buSzPts val="1100"/>
              <a:buChar char="●"/>
            </a:pPr>
            <a:r>
              <a:rPr lang="en" dirty="0"/>
              <a:t>Members of the community slowly started to move their homes and buildings out of the floodplain.</a:t>
            </a:r>
            <a:endParaRPr dirty="0"/>
          </a:p>
          <a:p>
            <a:pPr marL="914400" lvl="1" indent="-298450" rtl="0">
              <a:spcBef>
                <a:spcPts val="0"/>
              </a:spcBef>
              <a:spcAft>
                <a:spcPts val="0"/>
              </a:spcAft>
              <a:buSzPts val="1100"/>
              <a:buChar char="○"/>
            </a:pPr>
            <a:r>
              <a:rPr lang="en" dirty="0"/>
              <a:t>This movement wasn’t due to fears of climate change, but it turned out to be a smart move.</a:t>
            </a:r>
            <a:endParaRPr dirty="0"/>
          </a:p>
          <a:p>
            <a:pPr marL="457200" lvl="0" indent="-298450" rtl="0">
              <a:spcBef>
                <a:spcPts val="0"/>
              </a:spcBef>
              <a:spcAft>
                <a:spcPts val="0"/>
              </a:spcAft>
              <a:buSzPts val="1100"/>
              <a:buChar char="●"/>
            </a:pPr>
            <a:r>
              <a:rPr lang="en" dirty="0"/>
              <a:t>In 2016, the river near the town flooded and would have devastated the town’s original location. </a:t>
            </a:r>
            <a:endParaRPr dirty="0"/>
          </a:p>
          <a:p>
            <a:pPr marL="914400" lvl="1" indent="-298450" rtl="0">
              <a:spcBef>
                <a:spcPts val="0"/>
              </a:spcBef>
              <a:spcAft>
                <a:spcPts val="0"/>
              </a:spcAft>
              <a:buSzPts val="1100"/>
              <a:buChar char="○"/>
            </a:pPr>
            <a:r>
              <a:rPr lang="en" dirty="0"/>
              <a:t>Experts estimate hundreds of buildings were saved because of the previous moves to a higher location. </a:t>
            </a:r>
            <a:endParaRPr dirty="0"/>
          </a:p>
          <a:p>
            <a:pPr marL="457200" lvl="0" indent="-298450" rtl="0">
              <a:spcBef>
                <a:spcPts val="0"/>
              </a:spcBef>
              <a:spcAft>
                <a:spcPts val="0"/>
              </a:spcAft>
              <a:buSzPts val="1100"/>
              <a:buChar char="●"/>
            </a:pPr>
            <a:r>
              <a:rPr lang="en" dirty="0"/>
              <a:t>There are also indigenous communities in Alaska and Louisiana that are looking to move or have already started to relocate their communities due to the vulnerability of living in a floodplain.  </a:t>
            </a:r>
            <a:endParaRPr dirty="0"/>
          </a:p>
          <a:p>
            <a:pPr marL="0" lvl="0" indent="0" rtl="0">
              <a:spcBef>
                <a:spcPts val="0"/>
              </a:spcBef>
              <a:spcAft>
                <a:spcPts val="0"/>
              </a:spcAft>
              <a:buNone/>
            </a:pPr>
            <a:endParaRPr dirty="0"/>
          </a:p>
          <a:p>
            <a:pPr marL="0" lvl="0" indent="0" rtl="0">
              <a:spcBef>
                <a:spcPts val="0"/>
              </a:spcBef>
              <a:spcAft>
                <a:spcPts val="0"/>
              </a:spcAft>
              <a:buNone/>
            </a:pPr>
            <a:r>
              <a:rPr lang="en" dirty="0"/>
              <a:t>Citation:</a:t>
            </a:r>
          </a:p>
          <a:p>
            <a:pPr marL="0" lvl="0" indent="0" rtl="0">
              <a:spcBef>
                <a:spcPts val="0"/>
              </a:spcBef>
              <a:spcAft>
                <a:spcPts val="0"/>
              </a:spcAft>
              <a:buNone/>
            </a:pPr>
            <a:endParaRPr dirty="0"/>
          </a:p>
          <a:p>
            <a:pPr marL="0" lvl="0" indent="0" rtl="0">
              <a:spcBef>
                <a:spcPts val="0"/>
              </a:spcBef>
              <a:spcAft>
                <a:spcPts val="0"/>
              </a:spcAft>
              <a:buNone/>
            </a:pPr>
            <a:r>
              <a:rPr lang="en" sz="1200" dirty="0" err="1">
                <a:solidFill>
                  <a:srgbClr val="333333"/>
                </a:solidFill>
                <a:latin typeface="Times New Roman"/>
                <a:ea typeface="Times New Roman"/>
                <a:cs typeface="Times New Roman"/>
                <a:sym typeface="Times New Roman"/>
              </a:rPr>
              <a:t>Hersher</a:t>
            </a:r>
            <a:r>
              <a:rPr lang="en" sz="1200" dirty="0">
                <a:solidFill>
                  <a:srgbClr val="333333"/>
                </a:solidFill>
                <a:latin typeface="Times New Roman"/>
                <a:ea typeface="Times New Roman"/>
                <a:cs typeface="Times New Roman"/>
                <a:sym typeface="Times New Roman"/>
              </a:rPr>
              <a:t>, R. (2018, August 15). </a:t>
            </a:r>
            <a:r>
              <a:rPr lang="en" sz="1200" i="1" dirty="0">
                <a:solidFill>
                  <a:srgbClr val="333333"/>
                </a:solidFill>
                <a:latin typeface="Times New Roman"/>
                <a:ea typeface="Times New Roman"/>
                <a:cs typeface="Times New Roman"/>
                <a:sym typeface="Times New Roman"/>
              </a:rPr>
              <a:t>Wisconsin reservation offers a climate success story and a warning </a:t>
            </a:r>
            <a:r>
              <a:rPr lang="en" sz="1200" i="0" dirty="0">
                <a:solidFill>
                  <a:srgbClr val="333333"/>
                </a:solidFill>
                <a:latin typeface="Times New Roman"/>
                <a:ea typeface="Times New Roman"/>
                <a:cs typeface="Times New Roman"/>
                <a:sym typeface="Times New Roman"/>
              </a:rPr>
              <a:t>[radio broadcast]</a:t>
            </a:r>
            <a:r>
              <a:rPr lang="en" sz="1200" dirty="0">
                <a:solidFill>
                  <a:srgbClr val="333333"/>
                </a:solidFill>
                <a:latin typeface="Times New Roman"/>
                <a:ea typeface="Times New Roman"/>
                <a:cs typeface="Times New Roman"/>
                <a:sym typeface="Times New Roman"/>
              </a:rPr>
              <a:t>. Retrieved August 18, 2018, from https://</a:t>
            </a:r>
            <a:r>
              <a:rPr lang="en" sz="1200" dirty="0" err="1">
                <a:solidFill>
                  <a:srgbClr val="333333"/>
                </a:solidFill>
                <a:latin typeface="Times New Roman"/>
                <a:ea typeface="Times New Roman"/>
                <a:cs typeface="Times New Roman"/>
                <a:sym typeface="Times New Roman"/>
              </a:rPr>
              <a:t>www.npr.org</a:t>
            </a:r>
            <a:r>
              <a:rPr lang="en" sz="1200" dirty="0">
                <a:solidFill>
                  <a:srgbClr val="333333"/>
                </a:solidFill>
                <a:latin typeface="Times New Roman"/>
                <a:ea typeface="Times New Roman"/>
                <a:cs typeface="Times New Roman"/>
                <a:sym typeface="Times New Roman"/>
              </a:rPr>
              <a:t>/2018/08/15/632335735/wisconsin-reservation-offers-a-climate-success-story-and-a-warning</a:t>
            </a:r>
            <a:endParaRPr dirty="0"/>
          </a:p>
          <a:p>
            <a:pPr marL="0" lvl="0" indent="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06b561cbe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06b561cbe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Here we use the definition of resiliency from </a:t>
            </a:r>
            <a:r>
              <a:rPr lang="en" sz="1200" dirty="0" err="1">
                <a:latin typeface="Calibri"/>
                <a:ea typeface="Calibri"/>
                <a:cs typeface="Calibri"/>
                <a:sym typeface="Calibri"/>
              </a:rPr>
              <a:t>Petherem</a:t>
            </a:r>
            <a:r>
              <a:rPr lang="en" sz="1200" dirty="0">
                <a:latin typeface="Calibri"/>
                <a:ea typeface="Calibri"/>
                <a:cs typeface="Calibri"/>
                <a:sym typeface="Calibri"/>
              </a:rPr>
              <a:t>: </a:t>
            </a:r>
            <a:r>
              <a:rPr lang="en" sz="1200" b="1" dirty="0">
                <a:latin typeface="Calibri"/>
                <a:ea typeface="Calibri"/>
                <a:cs typeface="Calibri"/>
                <a:sym typeface="Calibri"/>
              </a:rPr>
              <a:t>Resilience</a:t>
            </a:r>
            <a:r>
              <a:rPr lang="en" sz="1200" dirty="0">
                <a:latin typeface="Calibri"/>
                <a:ea typeface="Calibri"/>
                <a:cs typeface="Calibri"/>
                <a:sym typeface="Calibri"/>
              </a:rPr>
              <a:t> is the capacity of social, economic, and environmental systems to cope with a hazardous event or trend or disturbance, responding or reorganizing in ways that maintain their essential function, identity, and structure, while also maintaining the capacity for adaptation, learning, and transformation. </a:t>
            </a:r>
            <a:endParaRPr sz="1200" dirty="0">
              <a:latin typeface="Calibri"/>
              <a:ea typeface="Calibri"/>
              <a:cs typeface="Calibri"/>
              <a:sym typeface="Calibri"/>
            </a:endParaRPr>
          </a:p>
          <a:p>
            <a:pPr marL="914400" lvl="1"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In other words→ The ability to deal with a hazardous event</a:t>
            </a:r>
            <a:endParaRPr sz="1200" dirty="0">
              <a:latin typeface="Calibri"/>
              <a:ea typeface="Calibri"/>
              <a:cs typeface="Calibri"/>
              <a:sym typeface="Calibri"/>
            </a:endParaRPr>
          </a:p>
          <a:p>
            <a:pPr marL="914400" lvl="0" indent="0" rtl="0">
              <a:lnSpc>
                <a:spcPct val="115000"/>
              </a:lnSpc>
              <a:spcBef>
                <a:spcPts val="0"/>
              </a:spcBef>
              <a:spcAft>
                <a:spcPts val="0"/>
              </a:spcAft>
              <a:buNone/>
            </a:pPr>
            <a:endParaRPr sz="1200" dirty="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In this slide, we see some examples of community-identified tools and strategies to make them resilient to climate change, including activities for community education and youth engagement.</a:t>
            </a:r>
            <a:endParaRPr sz="1200" dirty="0">
              <a:latin typeface="Calibri"/>
              <a:ea typeface="Calibri"/>
              <a:cs typeface="Calibri"/>
              <a:sym typeface="Calibri"/>
            </a:endParaRPr>
          </a:p>
          <a:p>
            <a:pPr marL="914400" lvl="1"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Their first priority was to have mandatory workshops for important local leaders, making sure the workshops were approved by the tribal council and involved both their youth and elders. </a:t>
            </a:r>
            <a:endParaRPr sz="1200" dirty="0">
              <a:latin typeface="Calibri"/>
              <a:ea typeface="Calibri"/>
              <a:cs typeface="Calibri"/>
              <a:sym typeface="Calibri"/>
            </a:endParaRPr>
          </a:p>
          <a:p>
            <a:pPr marL="0" lvl="0" indent="0" rtl="0">
              <a:lnSpc>
                <a:spcPct val="115000"/>
              </a:lnSpc>
              <a:spcBef>
                <a:spcPts val="0"/>
              </a:spcBef>
              <a:spcAft>
                <a:spcPts val="0"/>
              </a:spcAft>
              <a:buNone/>
            </a:pPr>
            <a:endParaRPr sz="1200" dirty="0"/>
          </a:p>
          <a:p>
            <a:pPr marL="0" lvl="0" indent="0" rtl="0">
              <a:lnSpc>
                <a:spcPct val="115000"/>
              </a:lnSpc>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06b561cbe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06b561cbe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Font typeface="Calibri"/>
              <a:buChar char="●"/>
            </a:pPr>
            <a:r>
              <a:rPr lang="en" sz="1200" dirty="0"/>
              <a:t>Their second priority was bringing the ideas that the leaders and workshops had developed into the community. </a:t>
            </a:r>
            <a:endParaRPr sz="1200" dirty="0"/>
          </a:p>
          <a:p>
            <a:pPr marL="914400" lvl="1" indent="-304800" rtl="0">
              <a:lnSpc>
                <a:spcPct val="115000"/>
              </a:lnSpc>
              <a:spcBef>
                <a:spcPts val="0"/>
              </a:spcBef>
              <a:spcAft>
                <a:spcPts val="0"/>
              </a:spcAft>
              <a:buSzPts val="1200"/>
              <a:buChar char="○"/>
            </a:pPr>
            <a:r>
              <a:rPr lang="en" sz="1200" dirty="0"/>
              <a:t>They wanted to make sure people were given the information in different ways, so they suggested handouts and slideshows or videos along with multiple public speaking opportunities. </a:t>
            </a:r>
            <a:endParaRPr sz="1200" dirty="0"/>
          </a:p>
          <a:p>
            <a:pPr marL="914400" lvl="0" indent="0" rtl="0">
              <a:lnSpc>
                <a:spcPct val="115000"/>
              </a:lnSpc>
              <a:spcBef>
                <a:spcPts val="0"/>
              </a:spcBef>
              <a:spcAft>
                <a:spcPts val="0"/>
              </a:spcAft>
              <a:buNone/>
            </a:pPr>
            <a:endParaRPr sz="1200" dirty="0"/>
          </a:p>
          <a:p>
            <a:pPr marL="0" lvl="0" indent="0"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06b561cbe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06b561cbe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Font typeface="Calibri"/>
              <a:buChar char="●"/>
            </a:pPr>
            <a:r>
              <a:rPr lang="en" sz="1200" dirty="0"/>
              <a:t>Finally, their last two priorities were to educate their youth and community about tribal rights and work on green infrastructure. </a:t>
            </a:r>
            <a:endParaRPr sz="1200" dirty="0"/>
          </a:p>
          <a:p>
            <a:pPr marL="457200" lvl="0" indent="-304800" rtl="0">
              <a:lnSpc>
                <a:spcPct val="115000"/>
              </a:lnSpc>
              <a:spcBef>
                <a:spcPts val="0"/>
              </a:spcBef>
              <a:spcAft>
                <a:spcPts val="0"/>
              </a:spcAft>
              <a:buSzPts val="1200"/>
              <a:buFont typeface="Calibri"/>
              <a:buChar char="●"/>
            </a:pPr>
            <a:r>
              <a:rPr lang="en" sz="1200" dirty="0"/>
              <a:t>If the community is knowledgeable about tribal rights, they will have the power to know what changes or laws they can make for their own communities.</a:t>
            </a:r>
            <a:endParaRPr sz="1200" dirty="0"/>
          </a:p>
          <a:p>
            <a:pPr marL="457200" lvl="0" indent="-304800" rtl="0">
              <a:lnSpc>
                <a:spcPct val="115000"/>
              </a:lnSpc>
              <a:spcBef>
                <a:spcPts val="0"/>
              </a:spcBef>
              <a:spcAft>
                <a:spcPts val="0"/>
              </a:spcAft>
              <a:buSzPts val="1200"/>
              <a:buChar char="●"/>
            </a:pPr>
            <a:r>
              <a:rPr lang="en" sz="1200" dirty="0"/>
              <a:t>Also, by investing in green infrastructure, such as solar or wind generators, they’re thinking about their future and what is best for their community.</a:t>
            </a:r>
            <a:endParaRPr sz="1200" dirty="0"/>
          </a:p>
          <a:p>
            <a:pPr marL="457200" lvl="0" indent="0" rtl="0">
              <a:lnSpc>
                <a:spcPct val="115000"/>
              </a:lnSpc>
              <a:spcBef>
                <a:spcPts val="0"/>
              </a:spcBef>
              <a:spcAft>
                <a:spcPts val="0"/>
              </a:spcAft>
              <a:buNone/>
            </a:pPr>
            <a:endParaRPr sz="1200" dirty="0"/>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In our breakout sessions today, we will work together to answer the question: What makes the [tribal name here] community most </a:t>
            </a:r>
            <a:r>
              <a:rPr lang="en" sz="1200" b="1" dirty="0">
                <a:latin typeface="Calibri"/>
                <a:ea typeface="Calibri"/>
                <a:cs typeface="Calibri"/>
                <a:sym typeface="Calibri"/>
              </a:rPr>
              <a:t>resilient</a:t>
            </a:r>
            <a:r>
              <a:rPr lang="en" sz="1200" dirty="0">
                <a:latin typeface="Calibri"/>
                <a:ea typeface="Calibri"/>
                <a:cs typeface="Calibri"/>
                <a:sym typeface="Calibri"/>
              </a:rPr>
              <a:t> to the impacts of climate change?</a:t>
            </a:r>
            <a:endParaRPr sz="1200" dirty="0">
              <a:latin typeface="Calibri"/>
              <a:ea typeface="Calibri"/>
              <a:cs typeface="Calibri"/>
              <a:sym typeface="Calibri"/>
            </a:endParaRPr>
          </a:p>
          <a:p>
            <a:pPr marL="0" lvl="0" indent="0" rtl="0">
              <a:lnSpc>
                <a:spcPct val="115000"/>
              </a:lnSpc>
              <a:spcBef>
                <a:spcPts val="0"/>
              </a:spcBef>
              <a:spcAft>
                <a:spcPts val="0"/>
              </a:spcAft>
              <a:buNone/>
            </a:pPr>
            <a:endParaRPr sz="1200" dirty="0"/>
          </a:p>
          <a:p>
            <a:pPr marL="0" lvl="0" indent="0" rtl="0">
              <a:lnSpc>
                <a:spcPct val="115000"/>
              </a:lnSpc>
              <a:spcBef>
                <a:spcPts val="0"/>
              </a:spcBef>
              <a:spcAft>
                <a:spcPts val="0"/>
              </a:spcAft>
              <a:buNone/>
            </a:pPr>
            <a:endParaRPr sz="1200" b="1" dirty="0">
              <a:latin typeface="Calibri"/>
              <a:ea typeface="Calibri"/>
              <a:cs typeface="Calibri"/>
              <a:sym typeface="Calibri"/>
            </a:endParaRPr>
          </a:p>
          <a:p>
            <a:pPr marL="0" lvl="0" indent="0"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06b561cbe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06b561cbe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dirty="0">
                <a:solidFill>
                  <a:srgbClr val="333333"/>
                </a:solidFill>
                <a:latin typeface="Times New Roman"/>
                <a:ea typeface="Times New Roman"/>
                <a:cs typeface="Times New Roman"/>
                <a:sym typeface="Times New Roman"/>
              </a:rPr>
              <a:t>There are many examples of indigenous groups using traditional knowledge to help their communities remain resilient to climate change.  </a:t>
            </a:r>
            <a:endParaRPr sz="1200" dirty="0">
              <a:solidFill>
                <a:srgbClr val="333333"/>
              </a:solidFill>
              <a:latin typeface="Times New Roman"/>
              <a:ea typeface="Times New Roman"/>
              <a:cs typeface="Times New Roman"/>
              <a:sym typeface="Times New Roman"/>
            </a:endParaRPr>
          </a:p>
          <a:p>
            <a:pPr marL="457200" lvl="0" indent="-304800" rtl="0">
              <a:spcBef>
                <a:spcPts val="0"/>
              </a:spcBef>
              <a:spcAft>
                <a:spcPts val="0"/>
              </a:spcAft>
              <a:buClr>
                <a:srgbClr val="333333"/>
              </a:buClr>
              <a:buSzPts val="1200"/>
              <a:buFont typeface="Times New Roman"/>
              <a:buChar char="●"/>
            </a:pPr>
            <a:r>
              <a:rPr lang="en" sz="1200" dirty="0">
                <a:solidFill>
                  <a:srgbClr val="333333"/>
                </a:solidFill>
                <a:latin typeface="Times New Roman"/>
                <a:ea typeface="Times New Roman"/>
                <a:cs typeface="Times New Roman"/>
                <a:sym typeface="Times New Roman"/>
              </a:rPr>
              <a:t>One example is various mountain communities in Peru. A river traditionally used for water became unusable due to high levels of metals that were released into the water as the glaciers melted. </a:t>
            </a:r>
            <a:endParaRPr sz="1200" dirty="0">
              <a:solidFill>
                <a:srgbClr val="333333"/>
              </a:solidFill>
              <a:latin typeface="Times New Roman"/>
              <a:ea typeface="Times New Roman"/>
              <a:cs typeface="Times New Roman"/>
              <a:sym typeface="Times New Roman"/>
            </a:endParaRPr>
          </a:p>
          <a:p>
            <a:pPr marL="457200" lvl="0" indent="-304800" rtl="0">
              <a:spcBef>
                <a:spcPts val="0"/>
              </a:spcBef>
              <a:spcAft>
                <a:spcPts val="0"/>
              </a:spcAft>
              <a:buClr>
                <a:srgbClr val="333333"/>
              </a:buClr>
              <a:buSzPts val="1200"/>
              <a:buFont typeface="Times New Roman"/>
              <a:buChar char="●"/>
            </a:pPr>
            <a:r>
              <a:rPr lang="en" sz="1200" dirty="0">
                <a:solidFill>
                  <a:srgbClr val="333333"/>
                </a:solidFill>
                <a:latin typeface="Times New Roman"/>
                <a:ea typeface="Times New Roman"/>
                <a:cs typeface="Times New Roman"/>
                <a:sym typeface="Times New Roman"/>
              </a:rPr>
              <a:t>The communities partnered with local university scientists to build water purification systems consisting of ponds and local plants to clean the water and remove the metals.  </a:t>
            </a:r>
            <a:endParaRPr sz="1200" dirty="0">
              <a:solidFill>
                <a:srgbClr val="333333"/>
              </a:solidFill>
              <a:latin typeface="Times New Roman"/>
              <a:ea typeface="Times New Roman"/>
              <a:cs typeface="Times New Roman"/>
              <a:sym typeface="Times New Roman"/>
            </a:endParaRPr>
          </a:p>
          <a:p>
            <a:pPr marL="457200" lvl="0" indent="-304800" rtl="0">
              <a:spcBef>
                <a:spcPts val="0"/>
              </a:spcBef>
              <a:spcAft>
                <a:spcPts val="0"/>
              </a:spcAft>
              <a:buClr>
                <a:srgbClr val="333333"/>
              </a:buClr>
              <a:buSzPts val="1200"/>
              <a:buFont typeface="Times New Roman"/>
              <a:buChar char="●"/>
            </a:pPr>
            <a:r>
              <a:rPr lang="en" sz="1200" dirty="0">
                <a:solidFill>
                  <a:srgbClr val="333333"/>
                </a:solidFill>
                <a:latin typeface="Times New Roman"/>
                <a:ea typeface="Times New Roman"/>
                <a:cs typeface="Times New Roman"/>
                <a:sym typeface="Times New Roman"/>
              </a:rPr>
              <a:t>Once the water was filtered through the plants and the ponds and arrived in the river, it was clean enough for humans and animals to use it again. </a:t>
            </a:r>
            <a:endParaRPr sz="1200" dirty="0">
              <a:solidFill>
                <a:srgbClr val="333333"/>
              </a:solidFill>
              <a:latin typeface="Times New Roman"/>
              <a:ea typeface="Times New Roman"/>
              <a:cs typeface="Times New Roman"/>
              <a:sym typeface="Times New Roman"/>
            </a:endParaRPr>
          </a:p>
          <a:p>
            <a:pPr marL="457200" lvl="0" indent="-304800" rtl="0">
              <a:spcBef>
                <a:spcPts val="0"/>
              </a:spcBef>
              <a:spcAft>
                <a:spcPts val="0"/>
              </a:spcAft>
              <a:buClr>
                <a:srgbClr val="333333"/>
              </a:buClr>
              <a:buSzPts val="1200"/>
              <a:buFont typeface="Times New Roman"/>
              <a:buChar char="●"/>
            </a:pPr>
            <a:r>
              <a:rPr lang="en" sz="1200" dirty="0">
                <a:solidFill>
                  <a:srgbClr val="333333"/>
                </a:solidFill>
                <a:latin typeface="Times New Roman"/>
                <a:ea typeface="Times New Roman"/>
                <a:cs typeface="Times New Roman"/>
                <a:sym typeface="Times New Roman"/>
              </a:rPr>
              <a:t>To learn more about this effort, please look into the nonprofit group The Mountain Institute.</a:t>
            </a:r>
            <a:endParaRPr sz="1200" dirty="0">
              <a:solidFill>
                <a:srgbClr val="333333"/>
              </a:solidFill>
              <a:latin typeface="Times New Roman"/>
              <a:ea typeface="Times New Roman"/>
              <a:cs typeface="Times New Roman"/>
              <a:sym typeface="Times New Roman"/>
            </a:endParaRPr>
          </a:p>
          <a:p>
            <a:pPr marL="0" lvl="0" indent="0" rtl="0">
              <a:spcBef>
                <a:spcPts val="0"/>
              </a:spcBef>
              <a:spcAft>
                <a:spcPts val="0"/>
              </a:spcAft>
              <a:buNone/>
            </a:pPr>
            <a:endParaRPr sz="1200" dirty="0">
              <a:solidFill>
                <a:srgbClr val="333333"/>
              </a:solidFill>
              <a:latin typeface="Times New Roman"/>
              <a:ea typeface="Times New Roman"/>
              <a:cs typeface="Times New Roman"/>
              <a:sym typeface="Times New Roman"/>
            </a:endParaRPr>
          </a:p>
          <a:p>
            <a:pPr marL="0" lvl="0" indent="0" rtl="0">
              <a:spcBef>
                <a:spcPts val="0"/>
              </a:spcBef>
              <a:spcAft>
                <a:spcPts val="0"/>
              </a:spcAft>
              <a:buNone/>
            </a:pPr>
            <a:r>
              <a:rPr lang="en" sz="1200" dirty="0">
                <a:solidFill>
                  <a:srgbClr val="333333"/>
                </a:solidFill>
                <a:latin typeface="Times New Roman"/>
                <a:ea typeface="Times New Roman"/>
                <a:cs typeface="Times New Roman"/>
                <a:sym typeface="Times New Roman"/>
              </a:rPr>
              <a:t>Citation:</a:t>
            </a:r>
          </a:p>
          <a:p>
            <a:pPr marL="0" lvl="0" indent="0" rtl="0">
              <a:spcBef>
                <a:spcPts val="0"/>
              </a:spcBef>
              <a:spcAft>
                <a:spcPts val="0"/>
              </a:spcAft>
              <a:buNone/>
            </a:pPr>
            <a:endParaRPr sz="1200" dirty="0">
              <a:solidFill>
                <a:srgbClr val="333333"/>
              </a:solidFill>
              <a:latin typeface="Times New Roman"/>
              <a:ea typeface="Times New Roman"/>
              <a:cs typeface="Times New Roman"/>
              <a:sym typeface="Times New Roman"/>
            </a:endParaRPr>
          </a:p>
          <a:p>
            <a:pPr marL="457200" lvl="0" indent="-457200">
              <a:spcBef>
                <a:spcPts val="0"/>
              </a:spcBef>
              <a:spcAft>
                <a:spcPts val="0"/>
              </a:spcAft>
              <a:buNone/>
            </a:pPr>
            <a:r>
              <a:rPr lang="en" sz="1200" dirty="0" err="1">
                <a:solidFill>
                  <a:srgbClr val="333333"/>
                </a:solidFill>
                <a:latin typeface="Times New Roman"/>
                <a:ea typeface="Times New Roman"/>
                <a:cs typeface="Times New Roman"/>
                <a:sym typeface="Times New Roman"/>
              </a:rPr>
              <a:t>Recharte</a:t>
            </a:r>
            <a:r>
              <a:rPr lang="en" sz="1200" dirty="0">
                <a:solidFill>
                  <a:srgbClr val="333333"/>
                </a:solidFill>
                <a:latin typeface="Times New Roman"/>
                <a:ea typeface="Times New Roman"/>
                <a:cs typeface="Times New Roman"/>
                <a:sym typeface="Times New Roman"/>
              </a:rPr>
              <a:t>, J. (2017, December 06). These indigenous communities are models for how to adapt to climate change. </a:t>
            </a:r>
            <a:r>
              <a:rPr lang="en" sz="1200" i="1" dirty="0">
                <a:solidFill>
                  <a:srgbClr val="333333"/>
                </a:solidFill>
                <a:latin typeface="Times New Roman"/>
                <a:ea typeface="Times New Roman"/>
                <a:cs typeface="Times New Roman"/>
                <a:sym typeface="Times New Roman"/>
              </a:rPr>
              <a:t>The Washington Post</a:t>
            </a:r>
            <a:r>
              <a:rPr lang="en" sz="1200" dirty="0">
                <a:solidFill>
                  <a:srgbClr val="333333"/>
                </a:solidFill>
                <a:latin typeface="Times New Roman"/>
                <a:ea typeface="Times New Roman"/>
                <a:cs typeface="Times New Roman"/>
                <a:sym typeface="Times New Roman"/>
              </a:rPr>
              <a:t>. Retrieved August 13, 2018, from https://</a:t>
            </a:r>
            <a:r>
              <a:rPr lang="en" sz="1200" dirty="0" err="1">
                <a:solidFill>
                  <a:srgbClr val="333333"/>
                </a:solidFill>
                <a:latin typeface="Times New Roman"/>
                <a:ea typeface="Times New Roman"/>
                <a:cs typeface="Times New Roman"/>
                <a:sym typeface="Times New Roman"/>
              </a:rPr>
              <a:t>www.washingtonpost.com</a:t>
            </a:r>
            <a:r>
              <a:rPr lang="en" sz="1200" dirty="0">
                <a:solidFill>
                  <a:srgbClr val="333333"/>
                </a:solidFill>
                <a:latin typeface="Times New Roman"/>
                <a:ea typeface="Times New Roman"/>
                <a:cs typeface="Times New Roman"/>
                <a:sym typeface="Times New Roman"/>
              </a:rPr>
              <a:t>/news/</a:t>
            </a:r>
            <a:r>
              <a:rPr lang="en" sz="1200" dirty="0" err="1">
                <a:solidFill>
                  <a:srgbClr val="333333"/>
                </a:solidFill>
                <a:latin typeface="Times New Roman"/>
                <a:ea typeface="Times New Roman"/>
                <a:cs typeface="Times New Roman"/>
                <a:sym typeface="Times New Roman"/>
              </a:rPr>
              <a:t>theworldpost</a:t>
            </a:r>
            <a:r>
              <a:rPr lang="en" sz="1200" dirty="0">
                <a:solidFill>
                  <a:srgbClr val="333333"/>
                </a:solidFill>
                <a:latin typeface="Times New Roman"/>
                <a:ea typeface="Times New Roman"/>
                <a:cs typeface="Times New Roman"/>
                <a:sym typeface="Times New Roman"/>
              </a:rPr>
              <a:t>/</a:t>
            </a:r>
            <a:r>
              <a:rPr lang="en" sz="1200" dirty="0" err="1">
                <a:solidFill>
                  <a:srgbClr val="333333"/>
                </a:solidFill>
                <a:latin typeface="Times New Roman"/>
                <a:ea typeface="Times New Roman"/>
                <a:cs typeface="Times New Roman"/>
                <a:sym typeface="Times New Roman"/>
              </a:rPr>
              <a:t>wp</a:t>
            </a:r>
            <a:r>
              <a:rPr lang="en" sz="1200" dirty="0">
                <a:solidFill>
                  <a:srgbClr val="333333"/>
                </a:solidFill>
                <a:latin typeface="Times New Roman"/>
                <a:ea typeface="Times New Roman"/>
                <a:cs typeface="Times New Roman"/>
                <a:sym typeface="Times New Roman"/>
              </a:rPr>
              <a:t>/2017/12/06/climate-change-glaciers/?</a:t>
            </a:r>
            <a:r>
              <a:rPr lang="en" sz="1200" dirty="0" err="1">
                <a:solidFill>
                  <a:srgbClr val="333333"/>
                </a:solidFill>
                <a:latin typeface="Times New Roman"/>
                <a:ea typeface="Times New Roman"/>
                <a:cs typeface="Times New Roman"/>
                <a:sym typeface="Times New Roman"/>
              </a:rPr>
              <a:t>noredirect</a:t>
            </a:r>
            <a:r>
              <a:rPr lang="en" sz="1200" dirty="0">
                <a:solidFill>
                  <a:srgbClr val="333333"/>
                </a:solidFill>
                <a:latin typeface="Times New Roman"/>
                <a:ea typeface="Times New Roman"/>
                <a:cs typeface="Times New Roman"/>
                <a:sym typeface="Times New Roman"/>
              </a:rPr>
              <a:t>=</a:t>
            </a:r>
            <a:r>
              <a:rPr lang="en" sz="1200" dirty="0" err="1">
                <a:solidFill>
                  <a:srgbClr val="333333"/>
                </a:solidFill>
                <a:latin typeface="Times New Roman"/>
                <a:ea typeface="Times New Roman"/>
                <a:cs typeface="Times New Roman"/>
                <a:sym typeface="Times New Roman"/>
              </a:rPr>
              <a:t>on&amp;utm_term</a:t>
            </a:r>
            <a:r>
              <a:rPr lang="en" sz="1200" dirty="0">
                <a:solidFill>
                  <a:srgbClr val="333333"/>
                </a:solidFill>
                <a:latin typeface="Times New Roman"/>
                <a:ea typeface="Times New Roman"/>
                <a:cs typeface="Times New Roman"/>
                <a:sym typeface="Times New Roman"/>
              </a:rPr>
              <a:t>=.4636bdf5ad05</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06b561cbe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06b561cbe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fd99720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fd99720f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fd99720f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fd99720f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fd99720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fd99720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dirty="0">
                <a:latin typeface="Calibri"/>
                <a:ea typeface="Calibri"/>
                <a:cs typeface="Calibri"/>
                <a:sym typeface="Calibri"/>
              </a:rPr>
              <a:t>This slide shouldn’t be included in the presentation, but is for the presenter. </a:t>
            </a:r>
            <a:endParaRPr sz="1200" dirty="0">
              <a:latin typeface="Calibri"/>
              <a:ea typeface="Calibri"/>
              <a:cs typeface="Calibri"/>
              <a:sym typeface="Calibri"/>
            </a:endParaRPr>
          </a:p>
          <a:p>
            <a:pPr marL="0" lvl="0" indent="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fd99720f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fd99720f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6672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06b561cbe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06b561cbe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This presentation will go over these main points: </a:t>
            </a:r>
            <a:endParaRPr dirty="0"/>
          </a:p>
          <a:p>
            <a:pPr marL="457200" lvl="0" indent="-298450" rtl="0">
              <a:spcBef>
                <a:spcPts val="0"/>
              </a:spcBef>
              <a:spcAft>
                <a:spcPts val="0"/>
              </a:spcAft>
              <a:buSzPts val="1100"/>
              <a:buChar char="●"/>
            </a:pPr>
            <a:r>
              <a:rPr lang="en" dirty="0"/>
              <a:t>The three factors that when combined increase health risks,</a:t>
            </a:r>
            <a:endParaRPr dirty="0"/>
          </a:p>
          <a:p>
            <a:pPr marL="457200" lvl="0" indent="-298450" rtl="0">
              <a:spcBef>
                <a:spcPts val="0"/>
              </a:spcBef>
              <a:spcAft>
                <a:spcPts val="0"/>
              </a:spcAft>
              <a:buSzPts val="1100"/>
              <a:buChar char="●"/>
            </a:pPr>
            <a:r>
              <a:rPr lang="en" dirty="0"/>
              <a:t>The differences between labeling a community as vulnerable and resilient,</a:t>
            </a:r>
            <a:endParaRPr dirty="0"/>
          </a:p>
          <a:p>
            <a:pPr marL="457200" lvl="0" indent="-298450">
              <a:spcBef>
                <a:spcPts val="0"/>
              </a:spcBef>
              <a:spcAft>
                <a:spcPts val="0"/>
              </a:spcAft>
              <a:buSzPts val="1100"/>
              <a:buChar char="●"/>
            </a:pPr>
            <a:r>
              <a:rPr lang="en" dirty="0"/>
              <a:t>Ways your local community is vulnerable and resilient.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06b561cbe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406b561cbe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dirty="0">
                <a:solidFill>
                  <a:schemeClr val="dk1"/>
                </a:solidFill>
                <a:latin typeface="Calibri"/>
                <a:ea typeface="Calibri"/>
                <a:cs typeface="Calibri"/>
                <a:sym typeface="Calibri"/>
              </a:rPr>
              <a:t>Remember, the increase in climate change that we see today is caused in part by the production of greenhouse gas emissions from human activities. We call this anthropogenic </a:t>
            </a:r>
            <a:r>
              <a:rPr lang="en" dirty="0">
                <a:solidFill>
                  <a:srgbClr val="000000"/>
                </a:solidFill>
              </a:rPr>
              <a:t>(an-thro-</a:t>
            </a:r>
            <a:r>
              <a:rPr lang="en" dirty="0" err="1">
                <a:solidFill>
                  <a:srgbClr val="000000"/>
                </a:solidFill>
              </a:rPr>
              <a:t>po</a:t>
            </a:r>
            <a:r>
              <a:rPr lang="en" dirty="0">
                <a:solidFill>
                  <a:srgbClr val="000000"/>
                </a:solidFill>
              </a:rPr>
              <a:t>-gen-</a:t>
            </a:r>
            <a:r>
              <a:rPr lang="en" dirty="0" err="1">
                <a:solidFill>
                  <a:srgbClr val="000000"/>
                </a:solidFill>
              </a:rPr>
              <a:t>ic</a:t>
            </a:r>
            <a:r>
              <a:rPr lang="en" dirty="0">
                <a:solidFill>
                  <a:srgbClr val="000000"/>
                </a:solidFill>
              </a:rPr>
              <a:t>) </a:t>
            </a:r>
            <a:r>
              <a:rPr lang="en" sz="1200" b="0" i="0" u="none" strike="noStrike" cap="none" dirty="0">
                <a:solidFill>
                  <a:schemeClr val="dk1"/>
                </a:solidFill>
                <a:latin typeface="Calibri"/>
                <a:ea typeface="Calibri"/>
                <a:cs typeface="Calibri"/>
                <a:sym typeface="Calibri"/>
              </a:rPr>
              <a:t>climate change.</a:t>
            </a:r>
            <a:endParaRPr dirty="0"/>
          </a:p>
          <a:p>
            <a:pPr marL="914400" marR="0" lvl="1" indent="-298450" algn="l" rtl="0">
              <a:spcBef>
                <a:spcPts val="0"/>
              </a:spcBef>
              <a:spcAft>
                <a:spcPts val="0"/>
              </a:spcAft>
              <a:buSzPts val="1100"/>
              <a:buChar char="○"/>
            </a:pPr>
            <a:r>
              <a:rPr lang="en" dirty="0"/>
              <a:t>The graph at the bottom left shows the increase in three greenhouse gases since the industrial revolution.  </a:t>
            </a:r>
            <a:endParaRPr dirty="0"/>
          </a:p>
          <a:p>
            <a:pPr marL="0" marR="0" lvl="0" indent="0" algn="l" rtl="0">
              <a:spcBef>
                <a:spcPts val="0"/>
              </a:spcBef>
              <a:spcAft>
                <a:spcPts val="0"/>
              </a:spcAft>
              <a:buNone/>
            </a:pPr>
            <a:endParaRPr dirty="0"/>
          </a:p>
          <a:p>
            <a:pPr marL="457200" marR="0" lvl="0" indent="-298450" algn="l" rtl="0">
              <a:spcBef>
                <a:spcPts val="0"/>
              </a:spcBef>
              <a:spcAft>
                <a:spcPts val="0"/>
              </a:spcAft>
              <a:buSzPts val="1100"/>
              <a:buChar char="●"/>
            </a:pPr>
            <a:r>
              <a:rPr lang="en" dirty="0"/>
              <a:t>Due to climate change and regional weather changes, the health of humans, animals, and plants are all affected.  </a:t>
            </a:r>
            <a:endParaRPr dirty="0"/>
          </a:p>
          <a:p>
            <a:pPr marL="457200" marR="0" lvl="0" indent="-298450" algn="l" rtl="0">
              <a:spcBef>
                <a:spcPts val="0"/>
              </a:spcBef>
              <a:spcAft>
                <a:spcPts val="0"/>
              </a:spcAft>
              <a:buSzPts val="1100"/>
              <a:buChar char="●"/>
            </a:pPr>
            <a:r>
              <a:rPr lang="en" dirty="0"/>
              <a:t>These health effects listed are only a sampling of potential health effects. </a:t>
            </a:r>
            <a:endParaRPr dirty="0"/>
          </a:p>
          <a:p>
            <a:pPr marL="914400" marR="0" lvl="1" indent="-298450" algn="l" rtl="0">
              <a:spcBef>
                <a:spcPts val="0"/>
              </a:spcBef>
              <a:spcAft>
                <a:spcPts val="0"/>
              </a:spcAft>
              <a:buSzPts val="1100"/>
              <a:buChar char="○"/>
            </a:pPr>
            <a:r>
              <a:rPr lang="en" dirty="0"/>
              <a:t>There can be temperature-related illnesses such as heat stroke.</a:t>
            </a:r>
            <a:endParaRPr dirty="0"/>
          </a:p>
          <a:p>
            <a:pPr marL="914400" marR="0" lvl="1" indent="-298450" algn="l" rtl="0">
              <a:spcBef>
                <a:spcPts val="0"/>
              </a:spcBef>
              <a:spcAft>
                <a:spcPts val="0"/>
              </a:spcAft>
              <a:buSzPts val="1100"/>
              <a:buChar char="○"/>
            </a:pPr>
            <a:r>
              <a:rPr lang="en" dirty="0"/>
              <a:t>Health effects from extreme weather, such as stress and anxiety, can manifest physically as well.</a:t>
            </a:r>
            <a:endParaRPr dirty="0"/>
          </a:p>
          <a:p>
            <a:pPr marL="914400" marR="0" lvl="1" indent="-298450" algn="l" rtl="0">
              <a:spcBef>
                <a:spcPts val="0"/>
              </a:spcBef>
              <a:spcAft>
                <a:spcPts val="0"/>
              </a:spcAft>
              <a:buSzPts val="1100"/>
              <a:buChar char="○"/>
            </a:pPr>
            <a:r>
              <a:rPr lang="en" dirty="0"/>
              <a:t>Air pollution creates problems with breathing and can worsen illnesses such as asthma.</a:t>
            </a:r>
            <a:endParaRPr dirty="0"/>
          </a:p>
          <a:p>
            <a:pPr marL="914400" marR="0" lvl="1" indent="-298450" algn="l" rtl="0">
              <a:spcBef>
                <a:spcPts val="0"/>
              </a:spcBef>
              <a:spcAft>
                <a:spcPts val="0"/>
              </a:spcAft>
              <a:buSzPts val="1100"/>
              <a:buChar char="○"/>
            </a:pPr>
            <a:r>
              <a:rPr lang="en" dirty="0"/>
              <a:t>Water can become contaminated and affect fish and other animals. </a:t>
            </a:r>
            <a:endParaRPr dirty="0"/>
          </a:p>
          <a:p>
            <a:pPr marL="914400" marR="0" lvl="1" indent="-298450" algn="l" rtl="0">
              <a:spcBef>
                <a:spcPts val="0"/>
              </a:spcBef>
              <a:spcAft>
                <a:spcPts val="0"/>
              </a:spcAft>
              <a:buSzPts val="1100"/>
              <a:buChar char="○"/>
            </a:pPr>
            <a:r>
              <a:rPr lang="en" dirty="0"/>
              <a:t>Vectors (organisms that spread disease, such as ticks or mosquitos) can spread rapidly.</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Citations:</a:t>
            </a:r>
          </a:p>
          <a:p>
            <a:pPr marL="0" marR="0" lvl="0" indent="0" algn="l" rtl="0">
              <a:lnSpc>
                <a:spcPct val="100000"/>
              </a:lnSpc>
              <a:spcBef>
                <a:spcPts val="0"/>
              </a:spcBef>
              <a:spcAft>
                <a:spcPts val="0"/>
              </a:spcAft>
              <a:buClr>
                <a:schemeClr val="dk1"/>
              </a:buClr>
              <a:buSzPts val="1200"/>
              <a:buFont typeface="Calibri"/>
              <a:buNone/>
            </a:pPr>
            <a:endParaRPr lang="en-US" sz="1100" b="0" i="0" u="none" strike="noStrike" cap="none" dirty="0">
              <a:solidFill>
                <a:srgbClr val="000000"/>
              </a:solidFill>
              <a:effectLst/>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Patz, J. A., </a:t>
            </a:r>
            <a:r>
              <a:rPr lang="en-US" sz="1100" b="0" i="0" u="none" strike="noStrike" cap="none" dirty="0" err="1">
                <a:solidFill>
                  <a:srgbClr val="000000"/>
                </a:solidFill>
                <a:effectLst/>
                <a:latin typeface="Arial"/>
                <a:ea typeface="Arial"/>
                <a:cs typeface="Arial"/>
                <a:sym typeface="Arial"/>
              </a:rPr>
              <a:t>McGeehin</a:t>
            </a:r>
            <a:r>
              <a:rPr lang="en-US" sz="1100" b="0" i="0" u="none" strike="noStrike" cap="none" dirty="0">
                <a:solidFill>
                  <a:srgbClr val="000000"/>
                </a:solidFill>
                <a:effectLst/>
                <a:latin typeface="Arial"/>
                <a:ea typeface="Arial"/>
                <a:cs typeface="Arial"/>
                <a:sym typeface="Arial"/>
              </a:rPr>
              <a:t>, M. A., Bernard, S. M., </a:t>
            </a:r>
            <a:r>
              <a:rPr lang="en-US" sz="1100" b="0" i="0" u="none" strike="noStrike" cap="none" dirty="0" err="1">
                <a:solidFill>
                  <a:srgbClr val="000000"/>
                </a:solidFill>
                <a:effectLst/>
                <a:latin typeface="Arial"/>
                <a:ea typeface="Arial"/>
                <a:cs typeface="Arial"/>
                <a:sym typeface="Arial"/>
              </a:rPr>
              <a:t>Ebi</a:t>
            </a:r>
            <a:r>
              <a:rPr lang="en-US" sz="1100" b="0" i="0" u="none" strike="noStrike" cap="none" dirty="0">
                <a:solidFill>
                  <a:srgbClr val="000000"/>
                </a:solidFill>
                <a:effectLst/>
                <a:latin typeface="Arial"/>
                <a:ea typeface="Arial"/>
                <a:cs typeface="Arial"/>
                <a:sym typeface="Arial"/>
              </a:rPr>
              <a:t>, K. L., Epstein, P. R., </a:t>
            </a:r>
            <a:r>
              <a:rPr lang="en-US" sz="1100" b="0" i="0" u="none" strike="noStrike" cap="none" dirty="0" err="1">
                <a:solidFill>
                  <a:srgbClr val="000000"/>
                </a:solidFill>
                <a:effectLst/>
                <a:latin typeface="Arial"/>
                <a:ea typeface="Arial"/>
                <a:cs typeface="Arial"/>
                <a:sym typeface="Arial"/>
              </a:rPr>
              <a:t>Grambsch</a:t>
            </a:r>
            <a:r>
              <a:rPr lang="en-US" sz="1100" b="0" i="0" u="none" strike="noStrike" cap="none" dirty="0">
                <a:solidFill>
                  <a:srgbClr val="000000"/>
                </a:solidFill>
                <a:effectLst/>
                <a:latin typeface="Arial"/>
                <a:ea typeface="Arial"/>
                <a:cs typeface="Arial"/>
                <a:sym typeface="Arial"/>
              </a:rPr>
              <a:t>, A., … </a:t>
            </a:r>
            <a:r>
              <a:rPr lang="en-US" sz="1100" b="0" i="0" u="none" strike="noStrike" cap="none" dirty="0" err="1">
                <a:solidFill>
                  <a:srgbClr val="000000"/>
                </a:solidFill>
                <a:effectLst/>
                <a:latin typeface="Arial"/>
                <a:ea typeface="Arial"/>
                <a:cs typeface="Arial"/>
                <a:sym typeface="Arial"/>
              </a:rPr>
              <a:t>Trtanj</a:t>
            </a:r>
            <a:r>
              <a:rPr lang="en-US" sz="1100" b="0" i="0" u="none" strike="noStrike" cap="none" dirty="0">
                <a:solidFill>
                  <a:srgbClr val="000000"/>
                </a:solidFill>
                <a:effectLst/>
                <a:latin typeface="Arial"/>
                <a:ea typeface="Arial"/>
                <a:cs typeface="Arial"/>
                <a:sym typeface="Arial"/>
              </a:rPr>
              <a:t>, J. (2000). The potential health impacts of climate variability and change for the United States: executive summary of the report of the health sector of the U.S. National Assessment. </a:t>
            </a:r>
            <a:r>
              <a:rPr lang="en-US" sz="1100" b="0" i="1" u="none" strike="noStrike" cap="none" dirty="0">
                <a:solidFill>
                  <a:srgbClr val="000000"/>
                </a:solidFill>
                <a:effectLst/>
                <a:latin typeface="Arial"/>
                <a:ea typeface="Arial"/>
                <a:cs typeface="Arial"/>
                <a:sym typeface="Arial"/>
              </a:rPr>
              <a:t>Environmental Health Perspectives</a:t>
            </a:r>
            <a:r>
              <a:rPr lang="en-US" sz="1100" b="0" i="0" u="none" strike="noStrike" cap="none" dirty="0">
                <a:solidFill>
                  <a:srgbClr val="000000"/>
                </a:solidFill>
                <a:effectLst/>
                <a:latin typeface="Arial"/>
                <a:ea typeface="Arial"/>
                <a:cs typeface="Arial"/>
                <a:sym typeface="Arial"/>
              </a:rPr>
              <a:t>, </a:t>
            </a:r>
            <a:r>
              <a:rPr lang="en-US" sz="1100" b="0" i="1" u="none" strike="noStrike" cap="none" dirty="0">
                <a:solidFill>
                  <a:srgbClr val="000000"/>
                </a:solidFill>
                <a:effectLst/>
                <a:latin typeface="Arial"/>
                <a:ea typeface="Arial"/>
                <a:cs typeface="Arial"/>
                <a:sym typeface="Arial"/>
              </a:rPr>
              <a:t>108</a:t>
            </a:r>
            <a:r>
              <a:rPr lang="en-US" sz="1100" b="0" i="0" u="none" strike="noStrike" cap="none" dirty="0">
                <a:solidFill>
                  <a:srgbClr val="000000"/>
                </a:solidFill>
                <a:effectLst/>
                <a:latin typeface="Arial"/>
                <a:ea typeface="Arial"/>
                <a:cs typeface="Arial"/>
                <a:sym typeface="Arial"/>
              </a:rPr>
              <a:t>(4), 367–376.</a:t>
            </a:r>
            <a:endParaRPr dirty="0"/>
          </a:p>
          <a:p>
            <a:pPr marL="457200" lvl="0" indent="-457200" rtl="0">
              <a:spcBef>
                <a:spcPts val="0"/>
              </a:spcBef>
              <a:spcAft>
                <a:spcPts val="0"/>
              </a:spcAft>
              <a:buClr>
                <a:schemeClr val="dk1"/>
              </a:buClr>
              <a:buSzPts val="1200"/>
              <a:buFont typeface="Calibri"/>
              <a:buNone/>
            </a:pPr>
            <a:endParaRPr lang="en" dirty="0"/>
          </a:p>
          <a:p>
            <a:pPr marL="457200" lvl="0" indent="-457200" rtl="0">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Dalton, M., Mote, P.W., &amp; </a:t>
            </a:r>
            <a:r>
              <a:rPr lang="en-US" sz="1100" b="0" i="0" u="none" strike="noStrike" cap="none" dirty="0" err="1">
                <a:solidFill>
                  <a:srgbClr val="000000"/>
                </a:solidFill>
                <a:effectLst/>
                <a:latin typeface="Arial"/>
                <a:ea typeface="Arial"/>
                <a:cs typeface="Arial"/>
                <a:sym typeface="Arial"/>
              </a:rPr>
              <a:t>Snover</a:t>
            </a:r>
            <a:r>
              <a:rPr lang="en-US" sz="1100" b="0" i="0" u="none" strike="noStrike" cap="none" dirty="0">
                <a:solidFill>
                  <a:srgbClr val="000000"/>
                </a:solidFill>
                <a:effectLst/>
                <a:latin typeface="Arial"/>
                <a:ea typeface="Arial"/>
                <a:cs typeface="Arial"/>
                <a:sym typeface="Arial"/>
              </a:rPr>
              <a:t>, A.K. (Eds.) (2013). </a:t>
            </a:r>
            <a:r>
              <a:rPr lang="en-US" sz="1100" b="0" i="1" u="none" strike="noStrike" cap="none" dirty="0">
                <a:solidFill>
                  <a:srgbClr val="000000"/>
                </a:solidFill>
                <a:effectLst/>
                <a:latin typeface="Arial"/>
                <a:ea typeface="Arial"/>
                <a:cs typeface="Arial"/>
                <a:sym typeface="Arial"/>
              </a:rPr>
              <a:t>Climate change in the Northwest: Implications for our landscapes, waters, and communities</a:t>
            </a:r>
            <a:r>
              <a:rPr lang="en-US" sz="1100" b="0" i="0" u="none" strike="noStrike" cap="none" dirty="0">
                <a:solidFill>
                  <a:srgbClr val="000000"/>
                </a:solidFill>
                <a:effectLst/>
                <a:latin typeface="Arial"/>
                <a:ea typeface="Arial"/>
                <a:cs typeface="Arial"/>
                <a:sym typeface="Arial"/>
              </a:rPr>
              <a:t>. Washington, D.C.: Island Press.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6" name="Google Shape;146;g406b561cbe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06b561cbe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406b561cbe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dirty="0">
                <a:solidFill>
                  <a:schemeClr val="dk1"/>
                </a:solidFill>
                <a:latin typeface="Calibri"/>
                <a:ea typeface="Calibri"/>
                <a:cs typeface="Calibri"/>
                <a:sym typeface="Calibri"/>
              </a:rPr>
              <a:t>According to the International Panel on Climate Change (IPCC), there are three main takeaways to be learned from current climate change science.  This presentation will focus on the last one:</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As humans, we do have the means to limit climate change and build a more prosperous, sustainable future. </a:t>
            </a:r>
            <a:endParaRPr sz="1200"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 sz="1200" dirty="0">
                <a:solidFill>
                  <a:srgbClr val="31394D"/>
                </a:solidFill>
                <a:latin typeface="Calibri"/>
                <a:ea typeface="Calibri"/>
                <a:cs typeface="Calibri"/>
                <a:sym typeface="Calibri"/>
              </a:rPr>
              <a:t>Gautam, M. R., Chief, K., &amp; Smith, W. J. (2013). Climate change in arid lands and Native American socioeconomic vulnerability: The case of the Pyramid Lake Paiute Tribe. </a:t>
            </a:r>
            <a:r>
              <a:rPr lang="en" sz="1200" i="1" dirty="0">
                <a:solidFill>
                  <a:srgbClr val="31394D"/>
                </a:solidFill>
                <a:latin typeface="Calibri"/>
                <a:ea typeface="Calibri"/>
                <a:cs typeface="Calibri"/>
                <a:sym typeface="Calibri"/>
              </a:rPr>
              <a:t>Climatic Change</a:t>
            </a:r>
            <a:r>
              <a:rPr lang="en" sz="1200" dirty="0">
                <a:solidFill>
                  <a:srgbClr val="31394D"/>
                </a:solidFill>
                <a:latin typeface="Calibri"/>
                <a:ea typeface="Calibri"/>
                <a:cs typeface="Calibri"/>
                <a:sym typeface="Calibri"/>
              </a:rPr>
              <a:t>, </a:t>
            </a:r>
            <a:r>
              <a:rPr lang="en" sz="1200" i="1" dirty="0">
                <a:solidFill>
                  <a:srgbClr val="31394D"/>
                </a:solidFill>
                <a:latin typeface="Calibri"/>
                <a:ea typeface="Calibri"/>
                <a:cs typeface="Calibri"/>
                <a:sym typeface="Calibri"/>
              </a:rPr>
              <a:t>120</a:t>
            </a:r>
            <a:r>
              <a:rPr lang="en" sz="1200" dirty="0">
                <a:solidFill>
                  <a:srgbClr val="31394D"/>
                </a:solidFill>
                <a:latin typeface="Calibri"/>
                <a:ea typeface="Calibri"/>
                <a:cs typeface="Calibri"/>
                <a:sym typeface="Calibri"/>
              </a:rPr>
              <a:t>(3), 585-599.</a:t>
            </a:r>
            <a:endParaRPr sz="1200" b="0" i="0" u="none" strike="noStrike" cap="none" dirty="0">
              <a:solidFill>
                <a:schemeClr val="dk1"/>
              </a:solidFill>
              <a:latin typeface="Calibri"/>
              <a:ea typeface="Calibri"/>
              <a:cs typeface="Calibri"/>
              <a:sym typeface="Calibri"/>
            </a:endParaRPr>
          </a:p>
        </p:txBody>
      </p:sp>
      <p:sp>
        <p:nvSpPr>
          <p:cNvPr id="161" name="Google Shape;161;g406b561cbe_0_3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06b561cbe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06b561cbe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So then, what can and should we do to adapt to climate change?</a:t>
            </a:r>
            <a:endParaRPr sz="1200" dirty="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To find out what tools we might use, we ask: </a:t>
            </a:r>
            <a:endParaRPr sz="1200" dirty="0">
              <a:latin typeface="Calibri"/>
              <a:ea typeface="Calibri"/>
              <a:cs typeface="Calibri"/>
              <a:sym typeface="Calibri"/>
            </a:endParaRPr>
          </a:p>
          <a:p>
            <a:pPr marL="914400" lvl="1"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How do we cope as effectively as possible with the climate changes that can’t be avoided?</a:t>
            </a:r>
            <a:endParaRPr dirty="0"/>
          </a:p>
          <a:p>
            <a:pPr marL="0" lvl="0" indent="0" rtl="0">
              <a:spcBef>
                <a:spcPts val="0"/>
              </a:spcBef>
              <a:spcAft>
                <a:spcPts val="0"/>
              </a:spcAft>
              <a:buNone/>
            </a:pPr>
            <a:endParaRPr dirty="0"/>
          </a:p>
          <a:p>
            <a:pPr marL="0" lvl="0" indent="0" rtl="0">
              <a:spcBef>
                <a:spcPts val="0"/>
              </a:spcBef>
              <a:spcAft>
                <a:spcPts val="0"/>
              </a:spcAft>
              <a:buNone/>
            </a:pPr>
            <a:r>
              <a:rPr lang="en" dirty="0"/>
              <a:t>Citation:</a:t>
            </a:r>
            <a:endParaRPr dirty="0"/>
          </a:p>
          <a:p>
            <a:pPr marL="0" lvl="0" indent="0" rtl="0">
              <a:spcBef>
                <a:spcPts val="0"/>
              </a:spcBef>
              <a:spcAft>
                <a:spcPts val="0"/>
              </a:spcAft>
              <a:buNone/>
            </a:pPr>
            <a:endParaRPr dirty="0"/>
          </a:p>
          <a:p>
            <a:pPr marL="0" lvl="0" indent="0">
              <a:spcBef>
                <a:spcPts val="0"/>
              </a:spcBef>
              <a:spcAft>
                <a:spcPts val="0"/>
              </a:spcAft>
              <a:buNone/>
            </a:pPr>
            <a:r>
              <a:rPr lang="en" dirty="0"/>
              <a:t>Copyright-free photo by </a:t>
            </a:r>
            <a:r>
              <a:rPr lang="en" sz="1050" dirty="0">
                <a:solidFill>
                  <a:srgbClr val="111111"/>
                </a:solidFill>
                <a:latin typeface="Roboto"/>
                <a:ea typeface="Roboto"/>
                <a:cs typeface="Roboto"/>
                <a:sym typeface="Roboto"/>
              </a:rPr>
              <a:t>Ivana </a:t>
            </a:r>
            <a:r>
              <a:rPr lang="en" sz="1050" dirty="0" err="1">
                <a:solidFill>
                  <a:srgbClr val="111111"/>
                </a:solidFill>
                <a:latin typeface="Roboto"/>
                <a:ea typeface="Roboto"/>
                <a:cs typeface="Roboto"/>
                <a:sym typeface="Roboto"/>
              </a:rPr>
              <a:t>Cajina</a:t>
            </a:r>
            <a:r>
              <a:rPr lang="en" sz="1050" dirty="0">
                <a:solidFill>
                  <a:srgbClr val="111111"/>
                </a:solidFill>
                <a:latin typeface="Roboto"/>
                <a:ea typeface="Roboto"/>
                <a:cs typeface="Roboto"/>
                <a:sym typeface="Roboto"/>
              </a:rPr>
              <a:t> on </a:t>
            </a:r>
            <a:r>
              <a:rPr lang="en" sz="1050" dirty="0" err="1">
                <a:solidFill>
                  <a:srgbClr val="111111"/>
                </a:solidFill>
                <a:latin typeface="Roboto"/>
                <a:ea typeface="Roboto"/>
                <a:cs typeface="Roboto"/>
                <a:sym typeface="Roboto"/>
              </a:rPr>
              <a:t>Unsplash</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06b561cbe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06b561cbe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dirty="0"/>
              <a:t>This graphic shows where risk comes from and how the different parts of life connect.</a:t>
            </a:r>
            <a:endParaRPr sz="1200" dirty="0"/>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Risk exists in the overlap of three factors: hazards, vulnerability, and exposure. We’ll go over examples of those in a minute. </a:t>
            </a:r>
            <a:endParaRPr sz="1200" dirty="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Risk of climate-related impacts results from the interaction between climate-related hazards (including hazardous events and trends) and the vulnerability and exposure of human and natural systems.</a:t>
            </a:r>
            <a:endParaRPr sz="1200" dirty="0">
              <a:latin typeface="Calibri"/>
              <a:ea typeface="Calibri"/>
              <a:cs typeface="Calibri"/>
              <a:sym typeface="Calibri"/>
            </a:endParaRPr>
          </a:p>
          <a:p>
            <a:pPr marL="0" lvl="0" indent="0" rtl="0">
              <a:spcBef>
                <a:spcPts val="0"/>
              </a:spcBef>
              <a:spcAft>
                <a:spcPts val="0"/>
              </a:spcAft>
              <a:buNone/>
            </a:pPr>
            <a:r>
              <a:rPr lang="en" sz="1200" dirty="0">
                <a:latin typeface="Calibri"/>
                <a:ea typeface="Calibri"/>
                <a:cs typeface="Calibri"/>
                <a:sym typeface="Calibri"/>
              </a:rPr>
              <a:t>Changes in the climate system (on the left) and decisions made as part of socioeconomic processes, including adaptation and mitigation efforts (on the right), are drivers of hazards, exposure, and vulnerability.</a:t>
            </a:r>
            <a:endParaRPr sz="1200" dirty="0">
              <a:solidFill>
                <a:srgbClr val="FF0000"/>
              </a:solidFill>
              <a:latin typeface="Calibri"/>
              <a:ea typeface="Calibri"/>
              <a:cs typeface="Calibri"/>
              <a:sym typeface="Calibri"/>
            </a:endParaRPr>
          </a:p>
          <a:p>
            <a:pPr marL="0" lvl="0" indent="0" rtl="0">
              <a:spcBef>
                <a:spcPts val="0"/>
              </a:spcBef>
              <a:spcAft>
                <a:spcPts val="0"/>
              </a:spcAft>
              <a:buNone/>
            </a:pPr>
            <a:endParaRPr sz="1200" dirty="0">
              <a:latin typeface="Calibri"/>
              <a:ea typeface="Calibri"/>
              <a:cs typeface="Calibri"/>
              <a:sym typeface="Calibri"/>
            </a:endParaRPr>
          </a:p>
          <a:p>
            <a:pPr marL="0" lvl="0" indent="0" rtl="0">
              <a:spcBef>
                <a:spcPts val="0"/>
              </a:spcBef>
              <a:spcAft>
                <a:spcPts val="0"/>
              </a:spcAft>
              <a:buNone/>
            </a:pPr>
            <a:endParaRPr sz="1200" dirty="0">
              <a:latin typeface="Calibri"/>
              <a:ea typeface="Calibri"/>
              <a:cs typeface="Calibri"/>
              <a:sym typeface="Calibri"/>
            </a:endParaRPr>
          </a:p>
          <a:p>
            <a:pPr marL="0" lvl="0" indent="0" rtl="0">
              <a:spcBef>
                <a:spcPts val="0"/>
              </a:spcBef>
              <a:spcAft>
                <a:spcPts val="0"/>
              </a:spcAft>
              <a:buNone/>
            </a:pPr>
            <a:r>
              <a:rPr lang="en" sz="1200" dirty="0">
                <a:latin typeface="Calibri"/>
                <a:ea typeface="Calibri"/>
                <a:cs typeface="Calibri"/>
                <a:sym typeface="Calibri"/>
              </a:rPr>
              <a:t>Citation:</a:t>
            </a:r>
          </a:p>
          <a:p>
            <a:pPr marL="0" lvl="0" indent="0" rtl="0">
              <a:spcBef>
                <a:spcPts val="0"/>
              </a:spcBef>
              <a:spcAft>
                <a:spcPts val="0"/>
              </a:spcAft>
              <a:buNone/>
            </a:pPr>
            <a:endParaRPr sz="1200" dirty="0">
              <a:latin typeface="Calibri"/>
              <a:ea typeface="Calibri"/>
              <a:cs typeface="Calibri"/>
              <a:sym typeface="Calibri"/>
            </a:endParaRPr>
          </a:p>
          <a:p>
            <a:pPr marL="0" lvl="0" indent="0" rtl="0">
              <a:lnSpc>
                <a:spcPct val="115000"/>
              </a:lnSpc>
              <a:spcBef>
                <a:spcPts val="0"/>
              </a:spcBef>
              <a:spcAft>
                <a:spcPts val="1600"/>
              </a:spcAft>
              <a:buNone/>
            </a:pPr>
            <a:r>
              <a:rPr lang="en" sz="950" b="0" dirty="0">
                <a:latin typeface="Calibri"/>
                <a:ea typeface="Calibri"/>
                <a:cs typeface="Calibri"/>
                <a:sym typeface="Calibri"/>
              </a:rPr>
              <a:t>IPCC. (2014).</a:t>
            </a:r>
            <a:r>
              <a:rPr lang="en" sz="950" dirty="0">
                <a:latin typeface="Calibri"/>
                <a:ea typeface="Calibri"/>
                <a:cs typeface="Calibri"/>
                <a:sym typeface="Calibri"/>
              </a:rPr>
              <a:t> Summary for policymakers. In </a:t>
            </a:r>
            <a:r>
              <a:rPr lang="en" sz="950" i="1" dirty="0">
                <a:latin typeface="Calibri"/>
                <a:ea typeface="Calibri"/>
                <a:cs typeface="Calibri"/>
                <a:sym typeface="Calibri"/>
              </a:rPr>
              <a:t>Climate Change 2014: Impacts, Adaptation, and Vulnerability</a:t>
            </a:r>
            <a:r>
              <a:rPr lang="en" sz="950" b="0" i="0" dirty="0">
                <a:latin typeface="Calibri"/>
                <a:ea typeface="Calibri"/>
                <a:cs typeface="Calibri"/>
                <a:sym typeface="Calibri"/>
              </a:rPr>
              <a:t>.</a:t>
            </a:r>
            <a:endParaRPr sz="1200" dirty="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06b561cbe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06b561cbe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Hazards include sea level rise and extreme weather. These can be natural, manmade, or natural and made worse due to human activities. </a:t>
            </a:r>
            <a:endParaRPr sz="1200" dirty="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Exposure to these hazards could mean people have poor water and air quality. It could also mean they might have to endure a traumatic event, such those in Puerto Rico living through Hurricane Maria or communities on the West Coast who have had to evacuate due to wildfires. </a:t>
            </a:r>
            <a:endParaRPr sz="1200" dirty="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Those most vulnerable include subsistence communities and those who live in floodplains or who do not have the money available to leave. </a:t>
            </a:r>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The culmination of these three factors creates varying levels of risk to a community as a result of climate change</a:t>
            </a:r>
            <a:r>
              <a:rPr lang="en-US" sz="1200" dirty="0">
                <a:latin typeface="Calibri"/>
                <a:ea typeface="Calibri"/>
                <a:cs typeface="Calibri"/>
                <a:sym typeface="Calibri"/>
              </a:rPr>
              <a:t>.</a:t>
            </a:r>
            <a:endParaRPr sz="1200" dirty="0">
              <a:latin typeface="Calibri"/>
              <a:ea typeface="Calibri"/>
              <a:cs typeface="Calibri"/>
              <a:sym typeface="Calibri"/>
            </a:endParaRPr>
          </a:p>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06b561cbe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06b561cbe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Font typeface="Calibri"/>
              <a:buChar char="●"/>
            </a:pPr>
            <a:r>
              <a:rPr lang="en" sz="1200" dirty="0"/>
              <a:t>When a </a:t>
            </a:r>
            <a:r>
              <a:rPr lang="en" sz="1200" b="1" dirty="0"/>
              <a:t>vulnerable</a:t>
            </a:r>
            <a:r>
              <a:rPr lang="en" sz="1200" dirty="0"/>
              <a:t> population is </a:t>
            </a:r>
            <a:r>
              <a:rPr lang="en" sz="1200" b="1" dirty="0"/>
              <a:t>exposed </a:t>
            </a:r>
            <a:r>
              <a:rPr lang="en" sz="1200" dirty="0"/>
              <a:t>to </a:t>
            </a:r>
            <a:r>
              <a:rPr lang="en" sz="1200" b="1" dirty="0"/>
              <a:t>hazardous </a:t>
            </a:r>
            <a:r>
              <a:rPr lang="en" sz="1200" dirty="0"/>
              <a:t>conditions, that exposure increases the risks and problems that the people, plants, or animals might experience.   </a:t>
            </a:r>
            <a:endParaRPr sz="1200" dirty="0">
              <a:latin typeface="Calibri"/>
              <a:ea typeface="Calibri"/>
              <a:cs typeface="Calibri"/>
              <a:sym typeface="Calibri"/>
            </a:endParaRPr>
          </a:p>
          <a:p>
            <a:pPr marL="457200" lvl="0" indent="-304800" rtl="0">
              <a:lnSpc>
                <a:spcPct val="115000"/>
              </a:lnSpc>
              <a:spcBef>
                <a:spcPts val="0"/>
              </a:spcBef>
              <a:spcAft>
                <a:spcPts val="0"/>
              </a:spcAft>
              <a:buSzPts val="1200"/>
              <a:buFont typeface="Calibri"/>
              <a:buChar char="●"/>
            </a:pPr>
            <a:r>
              <a:rPr lang="en" sz="1200" dirty="0">
                <a:latin typeface="Calibri"/>
                <a:ea typeface="Calibri"/>
                <a:cs typeface="Calibri"/>
                <a:sym typeface="Calibri"/>
              </a:rPr>
              <a:t>These risks can include negative health effects.</a:t>
            </a:r>
            <a:endParaRPr sz="1200" dirty="0">
              <a:latin typeface="Calibri"/>
              <a:ea typeface="Calibri"/>
              <a:cs typeface="Calibri"/>
              <a:sym typeface="Calibri"/>
            </a:endParaRPr>
          </a:p>
          <a:p>
            <a:pPr marL="0" lvl="0" indent="0" rtl="0">
              <a:lnSpc>
                <a:spcPct val="115000"/>
              </a:lnSpc>
              <a:spcBef>
                <a:spcPts val="0"/>
              </a:spcBef>
              <a:spcAft>
                <a:spcPts val="0"/>
              </a:spcAft>
              <a:buNone/>
            </a:pPr>
            <a:endParaRPr sz="1200" dirty="0">
              <a:solidFill>
                <a:srgbClr val="FF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claritalb.org/modul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0" y="1051559"/>
            <a:ext cx="9144000" cy="82296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latin typeface="Tahoma" panose="020B0604030504040204" pitchFamily="34" charset="0"/>
                <a:ea typeface="Tahoma" panose="020B0604030504040204" pitchFamily="34" charset="0"/>
                <a:cs typeface="Tahoma" panose="020B0604030504040204" pitchFamily="34" charset="0"/>
              </a:rPr>
              <a:t>Climate Adaptation </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129" name="Google Shape;129;p13"/>
          <p:cNvSpPr txBox="1">
            <a:spLocks noGrp="1"/>
          </p:cNvSpPr>
          <p:nvPr>
            <p:ph type="subTitle" idx="1"/>
          </p:nvPr>
        </p:nvSpPr>
        <p:spPr>
          <a:xfrm>
            <a:off x="1891350" y="1874520"/>
            <a:ext cx="5361300" cy="2188029"/>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None/>
            </a:pPr>
            <a:r>
              <a:rPr lang="en" sz="2200" b="1" dirty="0">
                <a:solidFill>
                  <a:srgbClr val="000000"/>
                </a:solidFill>
              </a:rPr>
              <a:t>[Tribe Name] Community Climate Adaptation Workshop </a:t>
            </a:r>
          </a:p>
          <a:p>
            <a:pPr marL="0" lvl="0" indent="0" rtl="0">
              <a:lnSpc>
                <a:spcPct val="90000"/>
              </a:lnSpc>
              <a:spcBef>
                <a:spcPts val="1000"/>
              </a:spcBef>
              <a:spcAft>
                <a:spcPts val="0"/>
              </a:spcAft>
              <a:buNone/>
            </a:pPr>
            <a:r>
              <a:rPr lang="en" sz="2200" b="1" dirty="0">
                <a:solidFill>
                  <a:srgbClr val="000000"/>
                </a:solidFill>
              </a:rPr>
              <a:t>[Weekday], [Month] [Day], [Year]</a:t>
            </a:r>
            <a:endParaRPr sz="2200" b="1" dirty="0">
              <a:solidFill>
                <a:srgbClr val="000000"/>
              </a:solidFill>
            </a:endParaRPr>
          </a:p>
          <a:p>
            <a:pPr marL="0" lvl="0" indent="0" rtl="0">
              <a:lnSpc>
                <a:spcPct val="90000"/>
              </a:lnSpc>
              <a:spcBef>
                <a:spcPts val="1000"/>
              </a:spcBef>
              <a:spcAft>
                <a:spcPts val="0"/>
              </a:spcAft>
              <a:buNone/>
            </a:pPr>
            <a:r>
              <a:rPr lang="en" sz="2200" b="1" dirty="0">
                <a:solidFill>
                  <a:srgbClr val="000000"/>
                </a:solidFill>
              </a:rPr>
              <a:t>[Start time] –[End time]</a:t>
            </a:r>
            <a:endParaRPr sz="2200" b="1" dirty="0">
              <a:solidFill>
                <a:srgbClr val="000000"/>
              </a:solidFill>
            </a:endParaRPr>
          </a:p>
          <a:p>
            <a:pPr marL="0" lvl="0" indent="0" rtl="0">
              <a:lnSpc>
                <a:spcPct val="90000"/>
              </a:lnSpc>
              <a:spcBef>
                <a:spcPts val="1000"/>
              </a:spcBef>
              <a:spcAft>
                <a:spcPts val="0"/>
              </a:spcAft>
              <a:buNone/>
            </a:pPr>
            <a:r>
              <a:rPr lang="en" sz="2200" dirty="0">
                <a:solidFill>
                  <a:srgbClr val="000000"/>
                </a:solidFill>
              </a:rPr>
              <a:t>[Presenter’s Name]</a:t>
            </a:r>
            <a:endParaRPr sz="22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00"/>
        <p:cNvGrpSpPr/>
        <p:nvPr/>
      </p:nvGrpSpPr>
      <p:grpSpPr>
        <a:xfrm>
          <a:off x="0" y="0"/>
          <a:ext cx="0" cy="0"/>
          <a:chOff x="0" y="0"/>
          <a:chExt cx="0" cy="0"/>
        </a:xfrm>
      </p:grpSpPr>
      <p:sp>
        <p:nvSpPr>
          <p:cNvPr id="201" name="Google Shape;201;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02" name="Google Shape;202;p22"/>
          <p:cNvPicPr preferRelativeResize="0"/>
          <p:nvPr/>
        </p:nvPicPr>
        <p:blipFill>
          <a:blip r:embed="rId3">
            <a:alphaModFix/>
          </a:blip>
          <a:stretch>
            <a:fillRect/>
          </a:stretch>
        </p:blipFill>
        <p:spPr>
          <a:xfrm>
            <a:off x="0" y="0"/>
            <a:ext cx="9144000" cy="6858000"/>
          </a:xfrm>
          <a:prstGeom prst="rect">
            <a:avLst/>
          </a:prstGeom>
          <a:noFill/>
          <a:ln>
            <a:noFill/>
          </a:ln>
        </p:spPr>
      </p:pic>
      <p:sp>
        <p:nvSpPr>
          <p:cNvPr id="203" name="Google Shape;203;p22"/>
          <p:cNvSpPr txBox="1">
            <a:spLocks noGrp="1"/>
          </p:cNvSpPr>
          <p:nvPr>
            <p:ph type="body" idx="1"/>
          </p:nvPr>
        </p:nvSpPr>
        <p:spPr>
          <a:xfrm>
            <a:off x="459975" y="47625"/>
            <a:ext cx="8175300" cy="2448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4000"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t>What makes the community you represent most </a:t>
            </a:r>
            <a:r>
              <a:rPr lang="en" sz="4000" b="1" i="1"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t>vulnerable</a:t>
            </a:r>
            <a:r>
              <a:rPr lang="en" sz="4000"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t> to the impacts of climate change?</a:t>
            </a:r>
            <a:endParaRPr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07"/>
        <p:cNvGrpSpPr/>
        <p:nvPr/>
      </p:nvGrpSpPr>
      <p:grpSpPr>
        <a:xfrm>
          <a:off x="0" y="0"/>
          <a:ext cx="0" cy="0"/>
          <a:chOff x="0" y="0"/>
          <a:chExt cx="0" cy="0"/>
        </a:xfrm>
      </p:grpSpPr>
      <p:sp>
        <p:nvSpPr>
          <p:cNvPr id="208" name="Google Shape;208;p23"/>
          <p:cNvSpPr txBox="1">
            <a:spLocks noGrp="1"/>
          </p:cNvSpPr>
          <p:nvPr>
            <p:ph type="title"/>
          </p:nvPr>
        </p:nvSpPr>
        <p:spPr>
          <a:xfrm>
            <a:off x="334525" y="322875"/>
            <a:ext cx="85098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What makes the community you represent most </a:t>
            </a:r>
            <a:r>
              <a:rPr lang="en" b="1"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vulnerable</a:t>
            </a:r>
            <a:r>
              <a:rPr lang="en"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to the impacts of climate change?</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09" name="Google Shape;209;p23"/>
          <p:cNvSpPr txBox="1">
            <a:spLocks noGrp="1"/>
          </p:cNvSpPr>
          <p:nvPr>
            <p:ph type="body" idx="1"/>
          </p:nvPr>
        </p:nvSpPr>
        <p:spPr>
          <a:xfrm>
            <a:off x="230000" y="1271550"/>
            <a:ext cx="4471800" cy="3523800"/>
          </a:xfrm>
          <a:prstGeom prst="rect">
            <a:avLst/>
          </a:prstGeom>
        </p:spPr>
        <p:txBody>
          <a:bodyPr spcFirstLastPara="1" wrap="square" lIns="91425" tIns="91425" rIns="91425" bIns="91425" anchor="t" anchorCtr="0">
            <a:noAutofit/>
          </a:bodyPr>
          <a:lstStyle/>
          <a:p>
            <a:pPr marL="457200" lvl="0" indent="-342900" rtl="0">
              <a:lnSpc>
                <a:spcPct val="90000"/>
              </a:lnSpc>
              <a:spcBef>
                <a:spcPts val="1000"/>
              </a:spcBef>
              <a:spcAft>
                <a:spcPts val="0"/>
              </a:spcAft>
              <a:buClr>
                <a:srgbClr val="000000"/>
              </a:buClr>
              <a:buSzPts val="1800"/>
              <a:buChar char="●"/>
            </a:pPr>
            <a:r>
              <a:rPr lang="en" sz="1800" dirty="0">
                <a:solidFill>
                  <a:srgbClr val="000000"/>
                </a:solidFill>
              </a:rPr>
              <a:t>Living in a floodplain </a:t>
            </a:r>
            <a:endParaRPr sz="1800" dirty="0">
              <a:solidFill>
                <a:srgbClr val="000000"/>
              </a:solidFill>
            </a:endParaRPr>
          </a:p>
          <a:p>
            <a:pPr marL="457200" lvl="0" indent="-342900" rtl="0">
              <a:lnSpc>
                <a:spcPct val="90000"/>
              </a:lnSpc>
              <a:spcBef>
                <a:spcPts val="0"/>
              </a:spcBef>
              <a:spcAft>
                <a:spcPts val="0"/>
              </a:spcAft>
              <a:buClr>
                <a:srgbClr val="000000"/>
              </a:buClr>
              <a:buSzPts val="1800"/>
              <a:buChar char="●"/>
            </a:pPr>
            <a:r>
              <a:rPr lang="en" sz="1800" dirty="0">
                <a:solidFill>
                  <a:srgbClr val="000000"/>
                </a:solidFill>
              </a:rPr>
              <a:t>Lack of knowledge about climate change</a:t>
            </a:r>
            <a:endParaRPr sz="1800" baseline="30000" dirty="0">
              <a:solidFill>
                <a:srgbClr val="000000"/>
              </a:solidFill>
            </a:endParaRPr>
          </a:p>
          <a:p>
            <a:pPr marL="457200" lvl="0" indent="-342900" rtl="0">
              <a:lnSpc>
                <a:spcPct val="90000"/>
              </a:lnSpc>
              <a:spcBef>
                <a:spcPts val="0"/>
              </a:spcBef>
              <a:spcAft>
                <a:spcPts val="0"/>
              </a:spcAft>
              <a:buClr>
                <a:srgbClr val="000000"/>
              </a:buClr>
              <a:buSzPts val="1800"/>
              <a:buChar char="●"/>
            </a:pPr>
            <a:r>
              <a:rPr lang="en" sz="1800" dirty="0">
                <a:solidFill>
                  <a:srgbClr val="000000"/>
                </a:solidFill>
              </a:rPr>
              <a:t>Lack of preparation</a:t>
            </a:r>
            <a:endParaRPr sz="1800" baseline="30000" dirty="0">
              <a:solidFill>
                <a:srgbClr val="000000"/>
              </a:solidFill>
            </a:endParaRPr>
          </a:p>
          <a:p>
            <a:pPr marL="457200" lvl="0" indent="-342900" rtl="0">
              <a:lnSpc>
                <a:spcPct val="90000"/>
              </a:lnSpc>
              <a:spcBef>
                <a:spcPts val="0"/>
              </a:spcBef>
              <a:spcAft>
                <a:spcPts val="0"/>
              </a:spcAft>
              <a:buClr>
                <a:srgbClr val="000000"/>
              </a:buClr>
              <a:buSzPts val="1800"/>
              <a:buChar char="●"/>
            </a:pPr>
            <a:r>
              <a:rPr lang="en" sz="1800" dirty="0">
                <a:solidFill>
                  <a:srgbClr val="000000"/>
                </a:solidFill>
              </a:rPr>
              <a:t>Living in a subsistence community</a:t>
            </a:r>
            <a:endParaRPr sz="1800" dirty="0">
              <a:solidFill>
                <a:srgbClr val="000000"/>
              </a:solidFill>
            </a:endParaRPr>
          </a:p>
          <a:p>
            <a:pPr marL="457200" lvl="0" indent="-342900" rtl="0">
              <a:lnSpc>
                <a:spcPct val="90000"/>
              </a:lnSpc>
              <a:spcBef>
                <a:spcPts val="0"/>
              </a:spcBef>
              <a:spcAft>
                <a:spcPts val="0"/>
              </a:spcAft>
              <a:buClr>
                <a:srgbClr val="000000"/>
              </a:buClr>
              <a:buSzPts val="1800"/>
              <a:buChar char="●"/>
            </a:pPr>
            <a:r>
              <a:rPr lang="en" sz="1800" dirty="0">
                <a:solidFill>
                  <a:srgbClr val="000000"/>
                </a:solidFill>
              </a:rPr>
              <a:t>Legacy of environmental injustice</a:t>
            </a:r>
            <a:endParaRPr sz="1800" b="1" dirty="0">
              <a:solidFill>
                <a:srgbClr val="000000"/>
              </a:solidFill>
            </a:endParaRPr>
          </a:p>
          <a:p>
            <a:pPr marL="457200" lvl="0" indent="-342900" rtl="0">
              <a:lnSpc>
                <a:spcPct val="90000"/>
              </a:lnSpc>
              <a:spcBef>
                <a:spcPts val="0"/>
              </a:spcBef>
              <a:spcAft>
                <a:spcPts val="0"/>
              </a:spcAft>
              <a:buClr>
                <a:srgbClr val="000000"/>
              </a:buClr>
              <a:buSzPts val="1800"/>
              <a:buChar char="●"/>
            </a:pPr>
            <a:r>
              <a:rPr lang="en" sz="1800" dirty="0">
                <a:solidFill>
                  <a:srgbClr val="000000"/>
                </a:solidFill>
              </a:rPr>
              <a:t>Elders/children</a:t>
            </a:r>
            <a:endParaRPr sz="1800" dirty="0">
              <a:solidFill>
                <a:srgbClr val="000000"/>
              </a:solidFill>
            </a:endParaRPr>
          </a:p>
          <a:p>
            <a:pPr marL="457200" lvl="0" indent="-342900" rtl="0">
              <a:lnSpc>
                <a:spcPct val="90000"/>
              </a:lnSpc>
              <a:spcBef>
                <a:spcPts val="0"/>
              </a:spcBef>
              <a:spcAft>
                <a:spcPts val="0"/>
              </a:spcAft>
              <a:buClr>
                <a:srgbClr val="000000"/>
              </a:buClr>
              <a:buSzPts val="1800"/>
              <a:buChar char="●"/>
            </a:pPr>
            <a:r>
              <a:rPr lang="en" sz="1800" dirty="0">
                <a:solidFill>
                  <a:srgbClr val="000000"/>
                </a:solidFill>
              </a:rPr>
              <a:t>Mental health/chronic diseases</a:t>
            </a:r>
            <a:endParaRPr sz="1800" dirty="0">
              <a:solidFill>
                <a:srgbClr val="000000"/>
              </a:solidFill>
            </a:endParaRPr>
          </a:p>
          <a:p>
            <a:pPr marL="457200" lvl="0" indent="-342900" rtl="0">
              <a:lnSpc>
                <a:spcPct val="90000"/>
              </a:lnSpc>
              <a:spcBef>
                <a:spcPts val="0"/>
              </a:spcBef>
              <a:spcAft>
                <a:spcPts val="0"/>
              </a:spcAft>
              <a:buClr>
                <a:srgbClr val="000000"/>
              </a:buClr>
              <a:buSzPts val="1800"/>
              <a:buChar char="●"/>
            </a:pPr>
            <a:r>
              <a:rPr lang="en" sz="1800" dirty="0">
                <a:solidFill>
                  <a:srgbClr val="000000"/>
                </a:solidFill>
              </a:rPr>
              <a:t>Exclusion from decision making</a:t>
            </a:r>
            <a:endParaRPr sz="1800" dirty="0">
              <a:solidFill>
                <a:srgbClr val="000000"/>
              </a:solidFill>
            </a:endParaRPr>
          </a:p>
          <a:p>
            <a:pPr marL="457200" lvl="0" indent="-342900" rtl="0">
              <a:lnSpc>
                <a:spcPct val="90000"/>
              </a:lnSpc>
              <a:spcBef>
                <a:spcPts val="0"/>
              </a:spcBef>
              <a:spcAft>
                <a:spcPts val="0"/>
              </a:spcAft>
              <a:buClr>
                <a:srgbClr val="000000"/>
              </a:buClr>
              <a:buSzPts val="1800"/>
              <a:buChar char="●"/>
            </a:pPr>
            <a:r>
              <a:rPr lang="en" sz="1800" dirty="0">
                <a:solidFill>
                  <a:srgbClr val="000000"/>
                </a:solidFill>
              </a:rPr>
              <a:t>Unstable government</a:t>
            </a:r>
            <a:endParaRPr sz="1800" baseline="30000" dirty="0">
              <a:solidFill>
                <a:srgbClr val="000000"/>
              </a:solidFill>
            </a:endParaRPr>
          </a:p>
          <a:p>
            <a:pPr marL="457200" lvl="0" indent="-342900" rtl="0">
              <a:lnSpc>
                <a:spcPct val="90000"/>
              </a:lnSpc>
              <a:spcBef>
                <a:spcPts val="0"/>
              </a:spcBef>
              <a:spcAft>
                <a:spcPts val="0"/>
              </a:spcAft>
              <a:buClr>
                <a:srgbClr val="000000"/>
              </a:buClr>
              <a:buSzPts val="1800"/>
              <a:buChar char="●"/>
            </a:pPr>
            <a:r>
              <a:rPr lang="en" sz="1800" dirty="0">
                <a:solidFill>
                  <a:srgbClr val="000000"/>
                </a:solidFill>
              </a:rPr>
              <a:t>Land use policies</a:t>
            </a:r>
            <a:endParaRPr sz="1800" baseline="30000" dirty="0">
              <a:solidFill>
                <a:srgbClr val="000000"/>
              </a:solidFill>
            </a:endParaRPr>
          </a:p>
          <a:p>
            <a:pPr marL="457200" lvl="0" indent="-342900" rtl="0">
              <a:lnSpc>
                <a:spcPct val="90000"/>
              </a:lnSpc>
              <a:spcBef>
                <a:spcPts val="0"/>
              </a:spcBef>
              <a:spcAft>
                <a:spcPts val="0"/>
              </a:spcAft>
              <a:buClr>
                <a:srgbClr val="000000"/>
              </a:buClr>
              <a:buSzPts val="1800"/>
              <a:buChar char="●"/>
            </a:pPr>
            <a:r>
              <a:rPr lang="en" sz="1800" dirty="0">
                <a:solidFill>
                  <a:srgbClr val="000000"/>
                </a:solidFill>
              </a:rPr>
              <a:t>Water rights</a:t>
            </a:r>
            <a:endParaRPr sz="1800" baseline="30000" dirty="0">
              <a:solidFill>
                <a:srgbClr val="000000"/>
              </a:solidFill>
            </a:endParaRPr>
          </a:p>
          <a:p>
            <a:pPr marL="457200" lvl="0" indent="-342900" rtl="0">
              <a:lnSpc>
                <a:spcPct val="90000"/>
              </a:lnSpc>
              <a:spcBef>
                <a:spcPts val="0"/>
              </a:spcBef>
              <a:spcAft>
                <a:spcPts val="0"/>
              </a:spcAft>
              <a:buClr>
                <a:srgbClr val="000000"/>
              </a:buClr>
              <a:buSzPts val="1800"/>
              <a:buChar char="●"/>
            </a:pPr>
            <a:r>
              <a:rPr lang="en" sz="1800" dirty="0">
                <a:solidFill>
                  <a:srgbClr val="000000"/>
                </a:solidFill>
              </a:rPr>
              <a:t>Low-income homes</a:t>
            </a:r>
            <a:endParaRPr sz="1800" dirty="0">
              <a:solidFill>
                <a:srgbClr val="000000"/>
              </a:solidFill>
            </a:endParaRPr>
          </a:p>
          <a:p>
            <a:pPr marL="457200" lvl="0" indent="0">
              <a:spcBef>
                <a:spcPts val="0"/>
              </a:spcBef>
              <a:spcAft>
                <a:spcPts val="1600"/>
              </a:spcAft>
              <a:buNone/>
            </a:pPr>
            <a:endParaRPr sz="1800" dirty="0"/>
          </a:p>
        </p:txBody>
      </p:sp>
      <p:sp>
        <p:nvSpPr>
          <p:cNvPr id="210" name="Google Shape;210;p23"/>
          <p:cNvSpPr txBox="1">
            <a:spLocks noGrp="1"/>
          </p:cNvSpPr>
          <p:nvPr>
            <p:ph type="body" idx="2"/>
          </p:nvPr>
        </p:nvSpPr>
        <p:spPr>
          <a:xfrm>
            <a:off x="5663125" y="2325414"/>
            <a:ext cx="2944847" cy="8355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rgbClr val="000000"/>
                </a:solidFill>
              </a:rPr>
              <a:t>Resilience</a:t>
            </a:r>
            <a:endParaRPr sz="3600" b="1" dirty="0">
              <a:solidFill>
                <a:srgbClr val="000000"/>
              </a:solidFill>
            </a:endParaRPr>
          </a:p>
          <a:p>
            <a:pPr marL="0" lvl="0" indent="0" rtl="0">
              <a:spcBef>
                <a:spcPts val="0"/>
              </a:spcBef>
              <a:spcAft>
                <a:spcPts val="0"/>
              </a:spcAft>
              <a:buNone/>
            </a:pPr>
            <a:endParaRPr sz="1800" dirty="0">
              <a:solidFill>
                <a:srgbClr val="000000"/>
              </a:solidFill>
            </a:endParaRPr>
          </a:p>
          <a:p>
            <a:pPr marL="0" lvl="0" indent="0" rtl="0">
              <a:spcBef>
                <a:spcPts val="0"/>
              </a:spcBef>
              <a:spcAft>
                <a:spcPts val="0"/>
              </a:spcAft>
              <a:buNone/>
            </a:pPr>
            <a:endParaRPr sz="1800" dirty="0">
              <a:solidFill>
                <a:srgbClr val="000000"/>
              </a:solidFill>
            </a:endParaRPr>
          </a:p>
          <a:p>
            <a:pPr marL="0" lvl="0" indent="0" rtl="0">
              <a:spcBef>
                <a:spcPts val="0"/>
              </a:spcBef>
              <a:spcAft>
                <a:spcPts val="0"/>
              </a:spcAft>
              <a:buNone/>
            </a:pPr>
            <a:endParaRPr sz="1800" dirty="0">
              <a:solidFill>
                <a:srgbClr val="000000"/>
              </a:solidFill>
            </a:endParaRPr>
          </a:p>
          <a:p>
            <a:pPr marL="0" lvl="0" indent="0" rtl="0">
              <a:spcBef>
                <a:spcPts val="0"/>
              </a:spcBef>
              <a:spcAft>
                <a:spcPts val="0"/>
              </a:spcAft>
              <a:buNone/>
            </a:pPr>
            <a:r>
              <a:rPr lang="en" sz="1800" dirty="0">
                <a:solidFill>
                  <a:srgbClr val="000000"/>
                </a:solidFill>
              </a:rPr>
              <a:t>Clarita </a:t>
            </a:r>
            <a:r>
              <a:rPr lang="en" sz="1800" dirty="0" err="1">
                <a:solidFill>
                  <a:srgbClr val="000000"/>
                </a:solidFill>
              </a:rPr>
              <a:t>Lefthand</a:t>
            </a:r>
            <a:r>
              <a:rPr lang="en" sz="1800" dirty="0">
                <a:solidFill>
                  <a:srgbClr val="000000"/>
                </a:solidFill>
              </a:rPr>
              <a:t>-Begay, 2015</a:t>
            </a:r>
            <a:endParaRPr sz="1800" dirty="0">
              <a:solidFill>
                <a:srgbClr val="000000"/>
              </a:solidFill>
            </a:endParaRPr>
          </a:p>
          <a:p>
            <a:pPr marL="0" lvl="0" indent="0">
              <a:spcBef>
                <a:spcPts val="0"/>
              </a:spcBef>
              <a:spcAft>
                <a:spcPts val="1600"/>
              </a:spcAft>
              <a:buNone/>
            </a:pPr>
            <a:endParaRPr dirty="0"/>
          </a:p>
        </p:txBody>
      </p:sp>
      <p:pic>
        <p:nvPicPr>
          <p:cNvPr id="211" name="Google Shape;211;p23"/>
          <p:cNvPicPr preferRelativeResize="0"/>
          <p:nvPr/>
        </p:nvPicPr>
        <p:blipFill>
          <a:blip r:embed="rId3">
            <a:alphaModFix/>
          </a:blip>
          <a:stretch>
            <a:fillRect/>
          </a:stretch>
        </p:blipFill>
        <p:spPr>
          <a:xfrm>
            <a:off x="4701650" y="2571750"/>
            <a:ext cx="752475" cy="390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txBox="1">
            <a:spLocks noGrp="1"/>
          </p:cNvSpPr>
          <p:nvPr>
            <p:ph type="title"/>
          </p:nvPr>
        </p:nvSpPr>
        <p:spPr>
          <a:xfrm>
            <a:off x="359400" y="297675"/>
            <a:ext cx="7806375"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dirty="0">
                <a:solidFill>
                  <a:srgbClr val="000000"/>
                </a:solidFill>
                <a:latin typeface="Tahoma" panose="020B0604030504040204" pitchFamily="34" charset="0"/>
                <a:ea typeface="Tahoma" panose="020B0604030504040204" pitchFamily="34" charset="0"/>
                <a:cs typeface="Tahoma" panose="020B0604030504040204" pitchFamily="34" charset="0"/>
              </a:rPr>
              <a:t>Floodplains </a:t>
            </a:r>
            <a:endParaRPr sz="3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17" name="Google Shape;217;p24"/>
          <p:cNvSpPr txBox="1">
            <a:spLocks noGrp="1"/>
          </p:cNvSpPr>
          <p:nvPr>
            <p:ph type="body" idx="1"/>
          </p:nvPr>
        </p:nvSpPr>
        <p:spPr>
          <a:xfrm>
            <a:off x="5231875" y="1661425"/>
            <a:ext cx="3499500" cy="2421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dirty="0" err="1"/>
              <a:t>Odanah</a:t>
            </a:r>
            <a:r>
              <a:rPr lang="en" sz="1800" dirty="0"/>
              <a:t>, WI, was built in the middle of a floodplain. </a:t>
            </a:r>
            <a:endParaRPr sz="1800" dirty="0"/>
          </a:p>
          <a:p>
            <a:pPr marL="457200" lvl="0" indent="-342900" rtl="0">
              <a:spcBef>
                <a:spcPts val="0"/>
              </a:spcBef>
              <a:spcAft>
                <a:spcPts val="0"/>
              </a:spcAft>
              <a:buSzPts val="1800"/>
              <a:buChar char="●"/>
            </a:pPr>
            <a:r>
              <a:rPr lang="en" sz="1800" dirty="0"/>
              <a:t>The town moved gradually out of the floodplain. </a:t>
            </a:r>
            <a:endParaRPr sz="1800" dirty="0"/>
          </a:p>
          <a:p>
            <a:pPr marL="457200" lvl="0" indent="-342900" rtl="0">
              <a:spcBef>
                <a:spcPts val="0"/>
              </a:spcBef>
              <a:spcAft>
                <a:spcPts val="0"/>
              </a:spcAft>
              <a:buSzPts val="1800"/>
              <a:buChar char="●"/>
            </a:pPr>
            <a:r>
              <a:rPr lang="en" sz="1800" dirty="0"/>
              <a:t>In 2016, there was a devastating flood.</a:t>
            </a:r>
            <a:endParaRPr sz="1800" dirty="0"/>
          </a:p>
          <a:p>
            <a:pPr marL="457200" lvl="0" indent="-342900" rtl="0">
              <a:spcBef>
                <a:spcPts val="0"/>
              </a:spcBef>
              <a:spcAft>
                <a:spcPts val="0"/>
              </a:spcAft>
              <a:buSzPts val="1800"/>
              <a:buChar char="●"/>
            </a:pPr>
            <a:r>
              <a:rPr lang="en" sz="1800" dirty="0"/>
              <a:t>The town and residents were safe.</a:t>
            </a:r>
            <a:endParaRPr sz="1800" dirty="0"/>
          </a:p>
        </p:txBody>
      </p:sp>
      <p:pic>
        <p:nvPicPr>
          <p:cNvPr id="218" name="Google Shape;218;p24"/>
          <p:cNvPicPr preferRelativeResize="0"/>
          <p:nvPr/>
        </p:nvPicPr>
        <p:blipFill>
          <a:blip r:embed="rId3">
            <a:alphaModFix/>
          </a:blip>
          <a:stretch>
            <a:fillRect/>
          </a:stretch>
        </p:blipFill>
        <p:spPr>
          <a:xfrm>
            <a:off x="359400" y="1573101"/>
            <a:ext cx="4626149" cy="2598250"/>
          </a:xfrm>
          <a:prstGeom prst="rect">
            <a:avLst/>
          </a:prstGeom>
          <a:noFill/>
          <a:ln>
            <a:noFill/>
          </a:ln>
        </p:spPr>
      </p:pic>
      <p:cxnSp>
        <p:nvCxnSpPr>
          <p:cNvPr id="219" name="Google Shape;219;p24"/>
          <p:cNvCxnSpPr/>
          <p:nvPr/>
        </p:nvCxnSpPr>
        <p:spPr>
          <a:xfrm flipH="1">
            <a:off x="3994700" y="1414025"/>
            <a:ext cx="141300" cy="1537800"/>
          </a:xfrm>
          <a:prstGeom prst="straightConnector1">
            <a:avLst/>
          </a:prstGeom>
          <a:noFill/>
          <a:ln w="38100" cap="flat" cmpd="sng">
            <a:solidFill>
              <a:srgbClr val="FF0000"/>
            </a:solidFill>
            <a:prstDash val="solid"/>
            <a:round/>
            <a:headEnd type="none" w="med" len="med"/>
            <a:tailEnd type="triangle" w="med" len="med"/>
          </a:ln>
        </p:spPr>
      </p:cxnSp>
      <p:cxnSp>
        <p:nvCxnSpPr>
          <p:cNvPr id="220" name="Google Shape;220;p24"/>
          <p:cNvCxnSpPr/>
          <p:nvPr/>
        </p:nvCxnSpPr>
        <p:spPr>
          <a:xfrm>
            <a:off x="1838225" y="1429025"/>
            <a:ext cx="583200" cy="1149000"/>
          </a:xfrm>
          <a:prstGeom prst="straightConnector1">
            <a:avLst/>
          </a:prstGeom>
          <a:noFill/>
          <a:ln w="38100" cap="flat" cmpd="sng">
            <a:solidFill>
              <a:srgbClr val="FF0000"/>
            </a:solidFill>
            <a:prstDash val="solid"/>
            <a:round/>
            <a:headEnd type="none" w="med" len="med"/>
            <a:tailEnd type="triangle" w="med" len="med"/>
          </a:ln>
        </p:spPr>
      </p:cxnSp>
      <p:sp>
        <p:nvSpPr>
          <p:cNvPr id="221" name="Google Shape;221;p24"/>
          <p:cNvSpPr txBox="1"/>
          <p:nvPr/>
        </p:nvSpPr>
        <p:spPr>
          <a:xfrm>
            <a:off x="1151975" y="1016487"/>
            <a:ext cx="1661400" cy="333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dirty="0">
                <a:latin typeface="Calibri" panose="020F0502020204030204" pitchFamily="34" charset="0"/>
                <a:cs typeface="Calibri" panose="020F0502020204030204" pitchFamily="34" charset="0"/>
              </a:rPr>
              <a:t>Original site</a:t>
            </a:r>
            <a:endParaRPr sz="1800" dirty="0">
              <a:latin typeface="Calibri" panose="020F0502020204030204" pitchFamily="34" charset="0"/>
              <a:cs typeface="Calibri" panose="020F0502020204030204" pitchFamily="34" charset="0"/>
            </a:endParaRPr>
          </a:p>
        </p:txBody>
      </p:sp>
      <p:sp>
        <p:nvSpPr>
          <p:cNvPr id="222" name="Google Shape;222;p24"/>
          <p:cNvSpPr txBox="1"/>
          <p:nvPr/>
        </p:nvSpPr>
        <p:spPr>
          <a:xfrm>
            <a:off x="3324149" y="1016487"/>
            <a:ext cx="1661400" cy="333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dirty="0">
                <a:latin typeface="Calibri" panose="020F0502020204030204" pitchFamily="34" charset="0"/>
                <a:cs typeface="Calibri" panose="020F0502020204030204" pitchFamily="34" charset="0"/>
              </a:rPr>
              <a:t>Current site</a:t>
            </a:r>
            <a:endParaRPr sz="1800"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26"/>
        <p:cNvGrpSpPr/>
        <p:nvPr/>
      </p:nvGrpSpPr>
      <p:grpSpPr>
        <a:xfrm>
          <a:off x="0" y="0"/>
          <a:ext cx="0" cy="0"/>
          <a:chOff x="0" y="0"/>
          <a:chExt cx="0" cy="0"/>
        </a:xfrm>
      </p:grpSpPr>
      <p:sp>
        <p:nvSpPr>
          <p:cNvPr id="227" name="Google Shape;227;p25"/>
          <p:cNvSpPr txBox="1">
            <a:spLocks noGrp="1"/>
          </p:cNvSpPr>
          <p:nvPr>
            <p:ph type="title"/>
          </p:nvPr>
        </p:nvSpPr>
        <p:spPr>
          <a:xfrm>
            <a:off x="338100" y="155600"/>
            <a:ext cx="8467800" cy="1454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What makes the [tribal name here] community most </a:t>
            </a:r>
            <a:r>
              <a:rPr lang="en" b="1" i="1"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RESILIENT</a:t>
            </a:r>
            <a:r>
              <a:rPr lang="en"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to the impacts of climate change?</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28" name="Google Shape;228;p25"/>
          <p:cNvSpPr txBox="1">
            <a:spLocks noGrp="1"/>
          </p:cNvSpPr>
          <p:nvPr>
            <p:ph type="body" idx="1"/>
          </p:nvPr>
        </p:nvSpPr>
        <p:spPr>
          <a:xfrm>
            <a:off x="250825" y="1610000"/>
            <a:ext cx="4101300" cy="2964600"/>
          </a:xfrm>
          <a:prstGeom prst="rect">
            <a:avLst/>
          </a:prstGeom>
        </p:spPr>
        <p:txBody>
          <a:bodyPr spcFirstLastPara="1" wrap="square" lIns="91425" tIns="91425" rIns="91425" bIns="91425" anchor="t" anchorCtr="0">
            <a:noAutofit/>
          </a:bodyPr>
          <a:lstStyle/>
          <a:p>
            <a:pPr marL="457200" lvl="0" indent="-342900" rtl="0">
              <a:lnSpc>
                <a:spcPct val="90000"/>
              </a:lnSpc>
              <a:spcBef>
                <a:spcPts val="1000"/>
              </a:spcBef>
              <a:spcAft>
                <a:spcPts val="0"/>
              </a:spcAft>
              <a:buClr>
                <a:srgbClr val="000000"/>
              </a:buClr>
              <a:buSzPts val="1800"/>
              <a:buChar char="●"/>
            </a:pPr>
            <a:r>
              <a:rPr lang="en" sz="1800" dirty="0">
                <a:solidFill>
                  <a:srgbClr val="000000"/>
                </a:solidFill>
              </a:rPr>
              <a:t>Priority #1: Mandatory workshops</a:t>
            </a:r>
            <a:endParaRPr sz="1800" dirty="0">
              <a:solidFill>
                <a:srgbClr val="000000"/>
              </a:solidFill>
            </a:endParaRPr>
          </a:p>
          <a:p>
            <a:pPr marL="914400" lvl="1" indent="-342900" rtl="0">
              <a:lnSpc>
                <a:spcPct val="90000"/>
              </a:lnSpc>
              <a:spcBef>
                <a:spcPts val="1000"/>
              </a:spcBef>
              <a:spcAft>
                <a:spcPts val="0"/>
              </a:spcAft>
              <a:buClr>
                <a:srgbClr val="000000"/>
              </a:buClr>
              <a:buSzPts val="1800"/>
              <a:buChar char="○"/>
            </a:pPr>
            <a:r>
              <a:rPr lang="en" sz="1800" dirty="0">
                <a:solidFill>
                  <a:srgbClr val="000000"/>
                </a:solidFill>
              </a:rPr>
              <a:t>Start with leaders.</a:t>
            </a:r>
            <a:endParaRPr sz="1800" dirty="0">
              <a:solidFill>
                <a:srgbClr val="000000"/>
              </a:solidFill>
            </a:endParaRPr>
          </a:p>
          <a:p>
            <a:pPr marL="914400" lvl="1" indent="-342900" rtl="0">
              <a:lnSpc>
                <a:spcPct val="90000"/>
              </a:lnSpc>
              <a:spcBef>
                <a:spcPts val="0"/>
              </a:spcBef>
              <a:spcAft>
                <a:spcPts val="0"/>
              </a:spcAft>
              <a:buClr>
                <a:srgbClr val="000000"/>
              </a:buClr>
              <a:buSzPts val="1800"/>
              <a:buChar char="○"/>
            </a:pPr>
            <a:r>
              <a:rPr lang="en" sz="1800" dirty="0">
                <a:solidFill>
                  <a:srgbClr val="000000"/>
                </a:solidFill>
              </a:rPr>
              <a:t>Ask youth and elders.</a:t>
            </a:r>
            <a:endParaRPr sz="1800" dirty="0">
              <a:solidFill>
                <a:srgbClr val="000000"/>
              </a:solidFill>
            </a:endParaRPr>
          </a:p>
          <a:p>
            <a:pPr marL="914400" lvl="1" indent="-342900" rtl="0">
              <a:lnSpc>
                <a:spcPct val="90000"/>
              </a:lnSpc>
              <a:spcBef>
                <a:spcPts val="0"/>
              </a:spcBef>
              <a:spcAft>
                <a:spcPts val="0"/>
              </a:spcAft>
              <a:buClr>
                <a:srgbClr val="000000"/>
              </a:buClr>
              <a:buSzPts val="1800"/>
              <a:buChar char="○"/>
            </a:pPr>
            <a:r>
              <a:rPr lang="en" sz="1800" dirty="0">
                <a:solidFill>
                  <a:srgbClr val="000000"/>
                </a:solidFill>
              </a:rPr>
              <a:t>Gain acceptance by tribal council.</a:t>
            </a:r>
            <a:endParaRPr sz="1800" dirty="0">
              <a:solidFill>
                <a:srgbClr val="000000"/>
              </a:solidFill>
            </a:endParaRPr>
          </a:p>
          <a:p>
            <a:pPr marL="914400" lvl="1" indent="-342900" rtl="0">
              <a:lnSpc>
                <a:spcPct val="90000"/>
              </a:lnSpc>
              <a:spcBef>
                <a:spcPts val="0"/>
              </a:spcBef>
              <a:spcAft>
                <a:spcPts val="0"/>
              </a:spcAft>
              <a:buClr>
                <a:srgbClr val="000000"/>
              </a:buClr>
              <a:buSzPts val="1800"/>
              <a:buChar char="○"/>
            </a:pPr>
            <a:r>
              <a:rPr lang="en" sz="1800" dirty="0">
                <a:solidFill>
                  <a:srgbClr val="000000"/>
                </a:solidFill>
              </a:rPr>
              <a:t>Use workshops to make steps to change policies.</a:t>
            </a:r>
            <a:endParaRPr sz="1800" dirty="0">
              <a:solidFill>
                <a:srgbClr val="000000"/>
              </a:solidFill>
              <a:latin typeface="Arial"/>
              <a:ea typeface="Arial"/>
              <a:cs typeface="Arial"/>
              <a:sym typeface="Arial"/>
            </a:endParaRPr>
          </a:p>
          <a:p>
            <a:pPr marL="0" lvl="0" indent="0">
              <a:spcBef>
                <a:spcPts val="0"/>
              </a:spcBef>
              <a:spcAft>
                <a:spcPts val="1600"/>
              </a:spcAft>
              <a:buNone/>
            </a:pPr>
            <a:endParaRPr sz="1800" dirty="0"/>
          </a:p>
        </p:txBody>
      </p:sp>
      <p:sp>
        <p:nvSpPr>
          <p:cNvPr id="229" name="Google Shape;229;p25"/>
          <p:cNvSpPr txBox="1">
            <a:spLocks noGrp="1"/>
          </p:cNvSpPr>
          <p:nvPr>
            <p:ph type="body" idx="2"/>
          </p:nvPr>
        </p:nvSpPr>
        <p:spPr>
          <a:xfrm>
            <a:off x="5758950" y="1551125"/>
            <a:ext cx="2845500" cy="296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solidFill>
                  <a:srgbClr val="000000"/>
                </a:solidFill>
              </a:rPr>
              <a:t>Resilience</a:t>
            </a:r>
            <a:endParaRPr dirty="0"/>
          </a:p>
          <a:p>
            <a:pPr marL="0" lvl="0" indent="0" rtl="0">
              <a:spcBef>
                <a:spcPts val="0"/>
              </a:spcBef>
              <a:spcAft>
                <a:spcPts val="0"/>
              </a:spcAft>
              <a:buNone/>
            </a:pPr>
            <a:r>
              <a:rPr lang="en" sz="1800" dirty="0">
                <a:solidFill>
                  <a:srgbClr val="000000"/>
                </a:solidFill>
              </a:rPr>
              <a:t>the ability to deal with a hazardous event</a:t>
            </a:r>
            <a:endParaRPr sz="1800" dirty="0">
              <a:solidFill>
                <a:srgbClr val="000000"/>
              </a:solidFill>
            </a:endParaRPr>
          </a:p>
          <a:p>
            <a:pPr marL="0" lvl="0" indent="0" rtl="0">
              <a:spcBef>
                <a:spcPts val="0"/>
              </a:spcBef>
              <a:spcAft>
                <a:spcPts val="0"/>
              </a:spcAft>
              <a:buNone/>
            </a:pPr>
            <a:endParaRPr sz="1800" dirty="0">
              <a:solidFill>
                <a:srgbClr val="000000"/>
              </a:solidFill>
            </a:endParaRPr>
          </a:p>
          <a:p>
            <a:pPr marL="0" lvl="0" indent="0" rtl="0">
              <a:spcBef>
                <a:spcPts val="0"/>
              </a:spcBef>
              <a:spcAft>
                <a:spcPts val="0"/>
              </a:spcAft>
              <a:buNone/>
            </a:pPr>
            <a:endParaRPr sz="1800" dirty="0">
              <a:solidFill>
                <a:srgbClr val="000000"/>
              </a:solidFill>
            </a:endParaRPr>
          </a:p>
          <a:p>
            <a:pPr marL="0" lvl="0" indent="0" algn="r" rtl="0">
              <a:spcBef>
                <a:spcPts val="0"/>
              </a:spcBef>
              <a:spcAft>
                <a:spcPts val="0"/>
              </a:spcAft>
              <a:buNone/>
            </a:pPr>
            <a:r>
              <a:rPr lang="en" sz="1800" dirty="0">
                <a:solidFill>
                  <a:srgbClr val="000000"/>
                </a:solidFill>
              </a:rPr>
              <a:t>comments from the Nisqually Workshop </a:t>
            </a:r>
            <a:br>
              <a:rPr lang="en" sz="1800" dirty="0">
                <a:solidFill>
                  <a:srgbClr val="000000"/>
                </a:solidFill>
              </a:rPr>
            </a:br>
            <a:r>
              <a:rPr lang="en" sz="1800" dirty="0">
                <a:solidFill>
                  <a:srgbClr val="000000"/>
                </a:solidFill>
              </a:rPr>
              <a:t>on Dec. 12, 2016</a:t>
            </a:r>
            <a:endParaRPr sz="1800" dirty="0">
              <a:solidFill>
                <a:srgbClr val="000000"/>
              </a:solidFill>
            </a:endParaRPr>
          </a:p>
          <a:p>
            <a:pPr marL="0" lvl="0" indent="0" rtl="0">
              <a:spcBef>
                <a:spcPts val="0"/>
              </a:spcBef>
              <a:spcAft>
                <a:spcPts val="0"/>
              </a:spcAft>
              <a:buNone/>
            </a:pPr>
            <a:endParaRPr dirty="0"/>
          </a:p>
          <a:p>
            <a:pPr marL="0" lvl="0" indent="0" rtl="0">
              <a:spcBef>
                <a:spcPts val="1600"/>
              </a:spcBef>
              <a:spcAft>
                <a:spcPts val="0"/>
              </a:spcAft>
              <a:buNone/>
            </a:pPr>
            <a:endParaRPr dirty="0"/>
          </a:p>
          <a:p>
            <a:pPr marL="0" lvl="0" indent="0">
              <a:spcBef>
                <a:spcPts val="1600"/>
              </a:spcBef>
              <a:spcAft>
                <a:spcPts val="1600"/>
              </a:spcAft>
              <a:buNone/>
            </a:pPr>
            <a:endParaRPr dirty="0"/>
          </a:p>
        </p:txBody>
      </p:sp>
      <p:pic>
        <p:nvPicPr>
          <p:cNvPr id="230" name="Google Shape;230;p25"/>
          <p:cNvPicPr preferRelativeResize="0"/>
          <p:nvPr/>
        </p:nvPicPr>
        <p:blipFill>
          <a:blip r:embed="rId3">
            <a:alphaModFix/>
          </a:blip>
          <a:stretch>
            <a:fillRect/>
          </a:stretch>
        </p:blipFill>
        <p:spPr>
          <a:xfrm>
            <a:off x="4721762" y="2138198"/>
            <a:ext cx="667550" cy="54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338100" y="155600"/>
            <a:ext cx="8467800" cy="1454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What makes the [tribal name here] community most </a:t>
            </a:r>
            <a:r>
              <a:rPr lang="en" b="1" i="1"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RESILIENT</a:t>
            </a:r>
            <a:r>
              <a:rPr lang="en"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to the impacts of climate change?</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36" name="Google Shape;236;p26"/>
          <p:cNvSpPr txBox="1">
            <a:spLocks noGrp="1"/>
          </p:cNvSpPr>
          <p:nvPr>
            <p:ph type="body" idx="1"/>
          </p:nvPr>
        </p:nvSpPr>
        <p:spPr>
          <a:xfrm>
            <a:off x="250800" y="1610000"/>
            <a:ext cx="4725488" cy="2964600"/>
          </a:xfrm>
          <a:prstGeom prst="rect">
            <a:avLst/>
          </a:prstGeom>
        </p:spPr>
        <p:txBody>
          <a:bodyPr spcFirstLastPara="1" wrap="square" lIns="91425" tIns="91425" rIns="91425" bIns="91425" anchor="t" anchorCtr="0">
            <a:noAutofit/>
          </a:bodyPr>
          <a:lstStyle/>
          <a:p>
            <a:pPr marL="457200" lvl="0" indent="-342900" rtl="0">
              <a:lnSpc>
                <a:spcPct val="90000"/>
              </a:lnSpc>
              <a:spcBef>
                <a:spcPts val="1000"/>
              </a:spcBef>
              <a:spcAft>
                <a:spcPts val="0"/>
              </a:spcAft>
              <a:buClr>
                <a:srgbClr val="000000"/>
              </a:buClr>
              <a:buSzPts val="1800"/>
              <a:buChar char="●"/>
            </a:pPr>
            <a:r>
              <a:rPr lang="en" sz="1800" dirty="0">
                <a:solidFill>
                  <a:srgbClr val="000000"/>
                </a:solidFill>
              </a:rPr>
              <a:t>Priority #2: Public education community dinners</a:t>
            </a:r>
            <a:endParaRPr sz="1800" dirty="0">
              <a:solidFill>
                <a:srgbClr val="000000"/>
              </a:solidFill>
            </a:endParaRPr>
          </a:p>
          <a:p>
            <a:pPr marL="914400" lvl="1" indent="-342900" rtl="0">
              <a:lnSpc>
                <a:spcPct val="90000"/>
              </a:lnSpc>
              <a:spcBef>
                <a:spcPts val="1000"/>
              </a:spcBef>
              <a:spcAft>
                <a:spcPts val="0"/>
              </a:spcAft>
              <a:buClr>
                <a:srgbClr val="000000"/>
              </a:buClr>
              <a:buSzPts val="1800"/>
              <a:buChar char="○"/>
            </a:pPr>
            <a:r>
              <a:rPr lang="en" sz="1800" dirty="0">
                <a:solidFill>
                  <a:srgbClr val="000000"/>
                </a:solidFill>
              </a:rPr>
              <a:t>Ask for speaking time at planned dinners.</a:t>
            </a:r>
            <a:endParaRPr sz="1800" dirty="0">
              <a:solidFill>
                <a:srgbClr val="000000"/>
              </a:solidFill>
            </a:endParaRPr>
          </a:p>
          <a:p>
            <a:pPr marL="914400" lvl="1" indent="-342900" rtl="0">
              <a:lnSpc>
                <a:spcPct val="90000"/>
              </a:lnSpc>
              <a:spcBef>
                <a:spcPts val="0"/>
              </a:spcBef>
              <a:spcAft>
                <a:spcPts val="0"/>
              </a:spcAft>
              <a:buClr>
                <a:srgbClr val="000000"/>
              </a:buClr>
              <a:buSzPts val="1800"/>
              <a:buChar char="○"/>
            </a:pPr>
            <a:r>
              <a:rPr lang="en" sz="1800" dirty="0">
                <a:solidFill>
                  <a:srgbClr val="000000"/>
                </a:solidFill>
              </a:rPr>
              <a:t>Introduce climate change to communities.</a:t>
            </a:r>
            <a:endParaRPr sz="1800" dirty="0">
              <a:solidFill>
                <a:srgbClr val="000000"/>
              </a:solidFill>
            </a:endParaRPr>
          </a:p>
          <a:p>
            <a:pPr marL="914400" lvl="1" indent="-342900" rtl="0">
              <a:lnSpc>
                <a:spcPct val="90000"/>
              </a:lnSpc>
              <a:spcBef>
                <a:spcPts val="0"/>
              </a:spcBef>
              <a:spcAft>
                <a:spcPts val="0"/>
              </a:spcAft>
              <a:buClr>
                <a:srgbClr val="000000"/>
              </a:buClr>
              <a:buSzPts val="1800"/>
              <a:buChar char="○"/>
            </a:pPr>
            <a:r>
              <a:rPr lang="en" sz="1800" dirty="0">
                <a:solidFill>
                  <a:srgbClr val="000000"/>
                </a:solidFill>
              </a:rPr>
              <a:t>Have materials for people to take home.</a:t>
            </a:r>
            <a:endParaRPr sz="1800" dirty="0">
              <a:solidFill>
                <a:srgbClr val="000000"/>
              </a:solidFill>
            </a:endParaRPr>
          </a:p>
          <a:p>
            <a:pPr marL="914400" lvl="1" indent="-342900" rtl="0">
              <a:lnSpc>
                <a:spcPct val="90000"/>
              </a:lnSpc>
              <a:spcBef>
                <a:spcPts val="0"/>
              </a:spcBef>
              <a:spcAft>
                <a:spcPts val="0"/>
              </a:spcAft>
              <a:buClr>
                <a:srgbClr val="000000"/>
              </a:buClr>
              <a:buSzPts val="1800"/>
              <a:buChar char="○"/>
            </a:pPr>
            <a:r>
              <a:rPr lang="en" sz="1800" dirty="0">
                <a:solidFill>
                  <a:srgbClr val="000000"/>
                </a:solidFill>
              </a:rPr>
              <a:t>Create a slideshow video of positive actions in the community and negative impacts.</a:t>
            </a:r>
            <a:endParaRPr sz="1800" dirty="0">
              <a:solidFill>
                <a:srgbClr val="000000"/>
              </a:solidFill>
            </a:endParaRPr>
          </a:p>
          <a:p>
            <a:pPr marL="0" lvl="0" indent="0" rtl="0">
              <a:spcBef>
                <a:spcPts val="0"/>
              </a:spcBef>
              <a:spcAft>
                <a:spcPts val="1600"/>
              </a:spcAft>
              <a:buNone/>
            </a:pPr>
            <a:endParaRPr sz="1800" dirty="0"/>
          </a:p>
        </p:txBody>
      </p:sp>
      <p:sp>
        <p:nvSpPr>
          <p:cNvPr id="237" name="Google Shape;237;p26"/>
          <p:cNvSpPr txBox="1">
            <a:spLocks noGrp="1"/>
          </p:cNvSpPr>
          <p:nvPr>
            <p:ph type="body" idx="2"/>
          </p:nvPr>
        </p:nvSpPr>
        <p:spPr>
          <a:xfrm>
            <a:off x="5873900" y="1610000"/>
            <a:ext cx="3047100" cy="296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solidFill>
                  <a:srgbClr val="000000"/>
                </a:solidFill>
              </a:rPr>
              <a:t>Resilience</a:t>
            </a:r>
            <a:endParaRPr sz="3600" b="1" dirty="0">
              <a:solidFill>
                <a:srgbClr val="000000"/>
              </a:solidFill>
            </a:endParaRPr>
          </a:p>
          <a:p>
            <a:pPr marL="0" lvl="0" indent="0" rtl="0">
              <a:spcBef>
                <a:spcPts val="0"/>
              </a:spcBef>
              <a:spcAft>
                <a:spcPts val="0"/>
              </a:spcAft>
              <a:buNone/>
            </a:pPr>
            <a:r>
              <a:rPr lang="en" sz="1800" dirty="0">
                <a:solidFill>
                  <a:srgbClr val="000000"/>
                </a:solidFill>
              </a:rPr>
              <a:t>the ability to deal with a hazardous event</a:t>
            </a:r>
            <a:endParaRPr dirty="0"/>
          </a:p>
          <a:p>
            <a:pPr marL="0" lvl="0" indent="0" rtl="0">
              <a:spcBef>
                <a:spcPts val="0"/>
              </a:spcBef>
              <a:spcAft>
                <a:spcPts val="0"/>
              </a:spcAft>
              <a:buNone/>
            </a:pPr>
            <a:endParaRPr sz="1800" dirty="0">
              <a:solidFill>
                <a:srgbClr val="000000"/>
              </a:solidFill>
            </a:endParaRPr>
          </a:p>
          <a:p>
            <a:pPr marL="0" lvl="0" indent="0" rtl="0">
              <a:spcBef>
                <a:spcPts val="0"/>
              </a:spcBef>
              <a:spcAft>
                <a:spcPts val="0"/>
              </a:spcAft>
              <a:buNone/>
            </a:pPr>
            <a:endParaRPr sz="1800" dirty="0">
              <a:solidFill>
                <a:srgbClr val="000000"/>
              </a:solidFill>
            </a:endParaRPr>
          </a:p>
          <a:p>
            <a:pPr marL="0" lvl="0" indent="0" algn="r" rtl="0">
              <a:spcBef>
                <a:spcPts val="0"/>
              </a:spcBef>
              <a:spcAft>
                <a:spcPts val="0"/>
              </a:spcAft>
              <a:buNone/>
            </a:pPr>
            <a:r>
              <a:rPr lang="en" sz="1800" dirty="0">
                <a:solidFill>
                  <a:srgbClr val="000000"/>
                </a:solidFill>
              </a:rPr>
              <a:t>comments from the </a:t>
            </a:r>
            <a:br>
              <a:rPr lang="en" sz="1800" dirty="0">
                <a:solidFill>
                  <a:srgbClr val="000000"/>
                </a:solidFill>
              </a:rPr>
            </a:br>
            <a:r>
              <a:rPr lang="en" sz="1800" dirty="0">
                <a:solidFill>
                  <a:srgbClr val="000000"/>
                </a:solidFill>
              </a:rPr>
              <a:t>Nisqually Workshop </a:t>
            </a:r>
            <a:br>
              <a:rPr lang="en" sz="1800" dirty="0">
                <a:solidFill>
                  <a:srgbClr val="000000"/>
                </a:solidFill>
              </a:rPr>
            </a:br>
            <a:r>
              <a:rPr lang="en" sz="1800" dirty="0">
                <a:solidFill>
                  <a:srgbClr val="000000"/>
                </a:solidFill>
              </a:rPr>
              <a:t>on Dec. 12, 2016</a:t>
            </a:r>
            <a:endParaRPr sz="1800" dirty="0">
              <a:solidFill>
                <a:srgbClr val="000000"/>
              </a:solidFill>
            </a:endParaRPr>
          </a:p>
          <a:p>
            <a:pPr marL="0" lvl="0" indent="0" rtl="0">
              <a:spcBef>
                <a:spcPts val="0"/>
              </a:spcBef>
              <a:spcAft>
                <a:spcPts val="0"/>
              </a:spcAft>
              <a:buNone/>
            </a:pPr>
            <a:endParaRPr dirty="0"/>
          </a:p>
          <a:p>
            <a:pPr marL="0" lvl="0" indent="0" rtl="0">
              <a:spcBef>
                <a:spcPts val="1600"/>
              </a:spcBef>
              <a:spcAft>
                <a:spcPts val="0"/>
              </a:spcAft>
              <a:buNone/>
            </a:pPr>
            <a:endParaRPr dirty="0"/>
          </a:p>
          <a:p>
            <a:pPr marL="0" lvl="0" indent="0" rtl="0">
              <a:spcBef>
                <a:spcPts val="1600"/>
              </a:spcBef>
              <a:spcAft>
                <a:spcPts val="1600"/>
              </a:spcAft>
              <a:buNone/>
            </a:pPr>
            <a:endParaRPr dirty="0"/>
          </a:p>
        </p:txBody>
      </p:sp>
      <p:pic>
        <p:nvPicPr>
          <p:cNvPr id="238" name="Google Shape;238;p26"/>
          <p:cNvPicPr preferRelativeResize="0"/>
          <p:nvPr/>
        </p:nvPicPr>
        <p:blipFill>
          <a:blip r:embed="rId3">
            <a:alphaModFix/>
          </a:blip>
          <a:stretch>
            <a:fillRect/>
          </a:stretch>
        </p:blipFill>
        <p:spPr>
          <a:xfrm>
            <a:off x="5091388" y="2085108"/>
            <a:ext cx="667550" cy="540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42"/>
        <p:cNvGrpSpPr/>
        <p:nvPr/>
      </p:nvGrpSpPr>
      <p:grpSpPr>
        <a:xfrm>
          <a:off x="0" y="0"/>
          <a:ext cx="0" cy="0"/>
          <a:chOff x="0" y="0"/>
          <a:chExt cx="0" cy="0"/>
        </a:xfrm>
      </p:grpSpPr>
      <p:sp>
        <p:nvSpPr>
          <p:cNvPr id="243" name="Google Shape;243;p27"/>
          <p:cNvSpPr txBox="1">
            <a:spLocks noGrp="1"/>
          </p:cNvSpPr>
          <p:nvPr>
            <p:ph type="title"/>
          </p:nvPr>
        </p:nvSpPr>
        <p:spPr>
          <a:xfrm>
            <a:off x="338100" y="155600"/>
            <a:ext cx="8467800" cy="1454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What makes the [tribal name here] community most </a:t>
            </a:r>
            <a:r>
              <a:rPr lang="en" b="1" i="1"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RESILIENT</a:t>
            </a:r>
            <a:r>
              <a:rPr lang="en"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to the impacts of climate change?</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44" name="Google Shape;244;p27"/>
          <p:cNvSpPr txBox="1">
            <a:spLocks noGrp="1"/>
          </p:cNvSpPr>
          <p:nvPr>
            <p:ph type="body" idx="1"/>
          </p:nvPr>
        </p:nvSpPr>
        <p:spPr>
          <a:xfrm>
            <a:off x="250800" y="1750979"/>
            <a:ext cx="4376379" cy="2823546"/>
          </a:xfrm>
          <a:prstGeom prst="rect">
            <a:avLst/>
          </a:prstGeom>
        </p:spPr>
        <p:txBody>
          <a:bodyPr spcFirstLastPara="1" wrap="square" lIns="91425" tIns="91425" rIns="91425" bIns="91425" anchor="t" anchorCtr="0">
            <a:noAutofit/>
          </a:bodyPr>
          <a:lstStyle/>
          <a:p>
            <a:pPr marL="457200" lvl="0" indent="-342900" rtl="0">
              <a:lnSpc>
                <a:spcPct val="90000"/>
              </a:lnSpc>
              <a:spcBef>
                <a:spcPts val="1000"/>
              </a:spcBef>
              <a:spcAft>
                <a:spcPts val="0"/>
              </a:spcAft>
              <a:buClr>
                <a:srgbClr val="000000"/>
              </a:buClr>
              <a:buSzPts val="1800"/>
              <a:buChar char="●"/>
            </a:pPr>
            <a:r>
              <a:rPr lang="en" sz="1800" dirty="0">
                <a:solidFill>
                  <a:srgbClr val="000000"/>
                </a:solidFill>
              </a:rPr>
              <a:t>Priority #3: Educating youth and community about tribal rights</a:t>
            </a:r>
            <a:endParaRPr sz="1800" dirty="0">
              <a:solidFill>
                <a:srgbClr val="000000"/>
              </a:solidFill>
            </a:endParaRPr>
          </a:p>
          <a:p>
            <a:pPr marL="914400" lvl="1" indent="-342900" rtl="0">
              <a:lnSpc>
                <a:spcPct val="90000"/>
              </a:lnSpc>
              <a:spcBef>
                <a:spcPts val="1000"/>
              </a:spcBef>
              <a:spcAft>
                <a:spcPts val="0"/>
              </a:spcAft>
              <a:buClr>
                <a:srgbClr val="000000"/>
              </a:buClr>
              <a:buSzPts val="1800"/>
              <a:buChar char="○"/>
            </a:pPr>
            <a:r>
              <a:rPr lang="en" sz="1800" dirty="0">
                <a:solidFill>
                  <a:srgbClr val="000000"/>
                </a:solidFill>
              </a:rPr>
              <a:t>Incorporate into workshops. </a:t>
            </a:r>
            <a:endParaRPr sz="1800" dirty="0">
              <a:solidFill>
                <a:srgbClr val="000000"/>
              </a:solidFill>
            </a:endParaRPr>
          </a:p>
          <a:p>
            <a:pPr marL="914400" lvl="1" indent="-342900" rtl="0">
              <a:lnSpc>
                <a:spcPct val="90000"/>
              </a:lnSpc>
              <a:spcBef>
                <a:spcPts val="0"/>
              </a:spcBef>
              <a:spcAft>
                <a:spcPts val="0"/>
              </a:spcAft>
              <a:buClr>
                <a:srgbClr val="000000"/>
              </a:buClr>
              <a:buSzPts val="1800"/>
              <a:buChar char="○"/>
            </a:pPr>
            <a:r>
              <a:rPr lang="en" sz="1800" dirty="0">
                <a:solidFill>
                  <a:srgbClr val="000000"/>
                </a:solidFill>
              </a:rPr>
              <a:t>Figure out how to articulate tribal treaty rights to non-tribal entities.</a:t>
            </a:r>
            <a:endParaRPr sz="1800" dirty="0">
              <a:solidFill>
                <a:srgbClr val="000000"/>
              </a:solidFill>
            </a:endParaRPr>
          </a:p>
          <a:p>
            <a:pPr marL="457200" lvl="0" indent="0" rtl="0">
              <a:lnSpc>
                <a:spcPct val="90000"/>
              </a:lnSpc>
              <a:spcBef>
                <a:spcPts val="1000"/>
              </a:spcBef>
              <a:spcAft>
                <a:spcPts val="0"/>
              </a:spcAft>
              <a:buNone/>
            </a:pPr>
            <a:endParaRPr sz="1800" dirty="0">
              <a:solidFill>
                <a:srgbClr val="000000"/>
              </a:solidFill>
              <a:latin typeface="Arial"/>
              <a:ea typeface="Arial"/>
              <a:cs typeface="Arial"/>
              <a:sym typeface="Arial"/>
            </a:endParaRPr>
          </a:p>
          <a:p>
            <a:pPr marL="457200" lvl="0" indent="-342900" rtl="0">
              <a:lnSpc>
                <a:spcPct val="90000"/>
              </a:lnSpc>
              <a:spcBef>
                <a:spcPts val="1000"/>
              </a:spcBef>
              <a:spcAft>
                <a:spcPts val="0"/>
              </a:spcAft>
              <a:buClr>
                <a:srgbClr val="000000"/>
              </a:buClr>
              <a:buSzPts val="1800"/>
              <a:buChar char="●"/>
            </a:pPr>
            <a:r>
              <a:rPr lang="en" sz="1800" dirty="0">
                <a:solidFill>
                  <a:srgbClr val="000000"/>
                </a:solidFill>
              </a:rPr>
              <a:t>Priority #4: Investing in green infrastructure</a:t>
            </a:r>
            <a:endParaRPr sz="1800" dirty="0"/>
          </a:p>
        </p:txBody>
      </p:sp>
      <p:sp>
        <p:nvSpPr>
          <p:cNvPr id="245" name="Google Shape;245;p27"/>
          <p:cNvSpPr txBox="1">
            <a:spLocks noGrp="1"/>
          </p:cNvSpPr>
          <p:nvPr>
            <p:ph type="body" idx="2"/>
          </p:nvPr>
        </p:nvSpPr>
        <p:spPr>
          <a:xfrm>
            <a:off x="5966298" y="1750978"/>
            <a:ext cx="2927052" cy="289407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solidFill>
                  <a:srgbClr val="000000"/>
                </a:solidFill>
              </a:rPr>
              <a:t>Resilience</a:t>
            </a:r>
            <a:endParaRPr sz="3600" b="1" dirty="0">
              <a:solidFill>
                <a:srgbClr val="000000"/>
              </a:solidFill>
            </a:endParaRPr>
          </a:p>
          <a:p>
            <a:pPr marL="0" lvl="0" indent="0" rtl="0">
              <a:spcBef>
                <a:spcPts val="0"/>
              </a:spcBef>
              <a:spcAft>
                <a:spcPts val="0"/>
              </a:spcAft>
              <a:buNone/>
            </a:pPr>
            <a:r>
              <a:rPr lang="en" sz="1800" dirty="0">
                <a:solidFill>
                  <a:srgbClr val="000000"/>
                </a:solidFill>
              </a:rPr>
              <a:t>the ability to deal with a hazardous event</a:t>
            </a:r>
            <a:endParaRPr dirty="0"/>
          </a:p>
          <a:p>
            <a:pPr marL="0" lvl="0" indent="0" rtl="0">
              <a:spcBef>
                <a:spcPts val="0"/>
              </a:spcBef>
              <a:spcAft>
                <a:spcPts val="0"/>
              </a:spcAft>
              <a:buNone/>
            </a:pPr>
            <a:endParaRPr sz="1800" dirty="0">
              <a:solidFill>
                <a:srgbClr val="000000"/>
              </a:solidFill>
            </a:endParaRPr>
          </a:p>
          <a:p>
            <a:pPr marL="0" lvl="0" indent="0" rtl="0">
              <a:spcBef>
                <a:spcPts val="0"/>
              </a:spcBef>
              <a:spcAft>
                <a:spcPts val="0"/>
              </a:spcAft>
              <a:buNone/>
            </a:pPr>
            <a:endParaRPr sz="1800" dirty="0">
              <a:solidFill>
                <a:srgbClr val="000000"/>
              </a:solidFill>
            </a:endParaRPr>
          </a:p>
          <a:p>
            <a:pPr marL="0" lvl="0" indent="0" algn="r" rtl="0">
              <a:spcBef>
                <a:spcPts val="0"/>
              </a:spcBef>
              <a:spcAft>
                <a:spcPts val="0"/>
              </a:spcAft>
              <a:buNone/>
            </a:pPr>
            <a:r>
              <a:rPr lang="en" sz="1800" dirty="0">
                <a:solidFill>
                  <a:srgbClr val="000000"/>
                </a:solidFill>
              </a:rPr>
              <a:t>comments from the </a:t>
            </a:r>
            <a:br>
              <a:rPr lang="en" sz="1800" dirty="0">
                <a:solidFill>
                  <a:srgbClr val="000000"/>
                </a:solidFill>
              </a:rPr>
            </a:br>
            <a:r>
              <a:rPr lang="en" sz="1800" dirty="0">
                <a:solidFill>
                  <a:srgbClr val="000000"/>
                </a:solidFill>
              </a:rPr>
              <a:t>Nisqually Workshop </a:t>
            </a:r>
            <a:br>
              <a:rPr lang="en" sz="1800" dirty="0">
                <a:solidFill>
                  <a:srgbClr val="000000"/>
                </a:solidFill>
              </a:rPr>
            </a:br>
            <a:r>
              <a:rPr lang="en" sz="1800" dirty="0">
                <a:solidFill>
                  <a:srgbClr val="000000"/>
                </a:solidFill>
              </a:rPr>
              <a:t>on Dec. 12, 2016</a:t>
            </a:r>
            <a:endParaRPr sz="1800" dirty="0">
              <a:solidFill>
                <a:srgbClr val="000000"/>
              </a:solidFill>
            </a:endParaRPr>
          </a:p>
          <a:p>
            <a:pPr marL="0" lvl="0" indent="0" rtl="0">
              <a:spcBef>
                <a:spcPts val="0"/>
              </a:spcBef>
              <a:spcAft>
                <a:spcPts val="0"/>
              </a:spcAft>
              <a:buNone/>
            </a:pPr>
            <a:endParaRPr dirty="0"/>
          </a:p>
          <a:p>
            <a:pPr marL="0" lvl="0" indent="0" rtl="0">
              <a:spcBef>
                <a:spcPts val="1600"/>
              </a:spcBef>
              <a:spcAft>
                <a:spcPts val="0"/>
              </a:spcAft>
              <a:buNone/>
            </a:pPr>
            <a:endParaRPr dirty="0"/>
          </a:p>
          <a:p>
            <a:pPr marL="0" lvl="0" indent="0" rtl="0">
              <a:spcBef>
                <a:spcPts val="1600"/>
              </a:spcBef>
              <a:spcAft>
                <a:spcPts val="1600"/>
              </a:spcAft>
              <a:buNone/>
            </a:pPr>
            <a:endParaRPr dirty="0"/>
          </a:p>
        </p:txBody>
      </p:sp>
      <p:pic>
        <p:nvPicPr>
          <p:cNvPr id="246" name="Google Shape;246;p27"/>
          <p:cNvPicPr preferRelativeResize="0"/>
          <p:nvPr/>
        </p:nvPicPr>
        <p:blipFill>
          <a:blip r:embed="rId3">
            <a:alphaModFix/>
          </a:blip>
          <a:stretch>
            <a:fillRect/>
          </a:stretch>
        </p:blipFill>
        <p:spPr>
          <a:xfrm>
            <a:off x="4962963" y="2364634"/>
            <a:ext cx="667550" cy="540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txBox="1">
            <a:spLocks noGrp="1"/>
          </p:cNvSpPr>
          <p:nvPr>
            <p:ph type="title"/>
          </p:nvPr>
        </p:nvSpPr>
        <p:spPr>
          <a:xfrm>
            <a:off x="819150" y="434125"/>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dirty="0">
                <a:solidFill>
                  <a:srgbClr val="000000"/>
                </a:solidFill>
                <a:latin typeface="Tahoma" panose="020B0604030504040204" pitchFamily="34" charset="0"/>
                <a:ea typeface="Tahoma" panose="020B0604030504040204" pitchFamily="34" charset="0"/>
                <a:cs typeface="Tahoma" panose="020B0604030504040204" pitchFamily="34" charset="0"/>
              </a:rPr>
              <a:t>Peru </a:t>
            </a:r>
            <a:endParaRPr sz="3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52" name="Google Shape;252;p28"/>
          <p:cNvSpPr txBox="1">
            <a:spLocks noGrp="1"/>
          </p:cNvSpPr>
          <p:nvPr>
            <p:ph type="body" idx="1"/>
          </p:nvPr>
        </p:nvSpPr>
        <p:spPr>
          <a:xfrm>
            <a:off x="399375" y="1186025"/>
            <a:ext cx="2801400" cy="3252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dirty="0"/>
              <a:t>Loss of glaciers led to metal increases in rivers.</a:t>
            </a:r>
            <a:endParaRPr sz="1800" dirty="0"/>
          </a:p>
          <a:p>
            <a:pPr marL="457200" lvl="0" indent="0" rtl="0">
              <a:spcBef>
                <a:spcPts val="1600"/>
              </a:spcBef>
              <a:spcAft>
                <a:spcPts val="0"/>
              </a:spcAft>
              <a:buNone/>
            </a:pPr>
            <a:endParaRPr sz="1800" dirty="0"/>
          </a:p>
          <a:p>
            <a:pPr marL="457200" lvl="0" indent="-342900">
              <a:spcBef>
                <a:spcPts val="1600"/>
              </a:spcBef>
              <a:spcAft>
                <a:spcPts val="0"/>
              </a:spcAft>
              <a:buSzPts val="1800"/>
              <a:buChar char="●"/>
            </a:pPr>
            <a:r>
              <a:rPr lang="en" sz="1800" dirty="0"/>
              <a:t>Indigenous local plant knowledge and scientific research  offered a solution. </a:t>
            </a:r>
            <a:endParaRPr sz="1800" dirty="0"/>
          </a:p>
        </p:txBody>
      </p:sp>
      <p:sp>
        <p:nvSpPr>
          <p:cNvPr id="253" name="Google Shape;253;p28"/>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54" name="Google Shape;254;p28"/>
          <p:cNvPicPr preferRelativeResize="0"/>
          <p:nvPr/>
        </p:nvPicPr>
        <p:blipFill>
          <a:blip r:embed="rId3">
            <a:alphaModFix/>
          </a:blip>
          <a:stretch>
            <a:fillRect/>
          </a:stretch>
        </p:blipFill>
        <p:spPr>
          <a:xfrm>
            <a:off x="3285602" y="1186025"/>
            <a:ext cx="5590924" cy="3673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latin typeface="Tahoma" panose="020B0604030504040204" pitchFamily="34" charset="0"/>
                <a:ea typeface="Tahoma" panose="020B0604030504040204" pitchFamily="34" charset="0"/>
                <a:cs typeface="Tahoma" panose="020B0604030504040204" pitchFamily="34" charset="0"/>
              </a:rPr>
              <a:t>Insert a local or regional example of resiliency here. </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260" name="Google Shape;260;p29"/>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sz="1800" dirty="0"/>
          </a:p>
        </p:txBody>
      </p:sp>
      <p:sp>
        <p:nvSpPr>
          <p:cNvPr id="261" name="Google Shape;261;p29"/>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433552" y="204952"/>
            <a:ext cx="8497614" cy="75674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dirty="0">
                <a:solidFill>
                  <a:srgbClr val="000000"/>
                </a:solidFill>
                <a:latin typeface="Tahoma" panose="020B0604030504040204" pitchFamily="34" charset="0"/>
                <a:ea typeface="Tahoma" panose="020B0604030504040204" pitchFamily="34" charset="0"/>
                <a:cs typeface="Tahoma" panose="020B0604030504040204" pitchFamily="34" charset="0"/>
              </a:rPr>
              <a:t>References</a:t>
            </a:r>
            <a:endParaRPr sz="3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67" name="Google Shape;267;p30"/>
          <p:cNvSpPr txBox="1">
            <a:spLocks noGrp="1"/>
          </p:cNvSpPr>
          <p:nvPr>
            <p:ph type="body" idx="1"/>
          </p:nvPr>
        </p:nvSpPr>
        <p:spPr>
          <a:xfrm>
            <a:off x="433552" y="961697"/>
            <a:ext cx="8276896" cy="3492303"/>
          </a:xfrm>
          <a:prstGeom prst="rect">
            <a:avLst/>
          </a:prstGeom>
        </p:spPr>
        <p:txBody>
          <a:bodyPr spcFirstLastPara="1" wrap="square" lIns="91425" tIns="91425" rIns="91425" bIns="91425" anchor="t" anchorCtr="0">
            <a:noAutofit/>
          </a:bodyPr>
          <a:lstStyle/>
          <a:p>
            <a:pPr lvl="0" indent="-457200">
              <a:buClr>
                <a:schemeClr val="dk1"/>
              </a:buClr>
              <a:buSzPts val="1200"/>
              <a:buNone/>
            </a:pPr>
            <a:r>
              <a:rPr lang="en-US" sz="1400" dirty="0">
                <a:solidFill>
                  <a:srgbClr val="000000"/>
                </a:solidFill>
                <a:latin typeface="Calibri" panose="020F0502020204030204" pitchFamily="34" charset="0"/>
                <a:ea typeface="Arial"/>
                <a:cs typeface="Calibri" panose="020F0502020204030204" pitchFamily="34" charset="0"/>
                <a:sym typeface="Arial"/>
              </a:rPr>
              <a:t>Dalton, M., Mote, P.W., &amp; </a:t>
            </a:r>
            <a:r>
              <a:rPr lang="en-US" sz="1400" dirty="0" err="1">
                <a:solidFill>
                  <a:srgbClr val="000000"/>
                </a:solidFill>
                <a:latin typeface="Calibri" panose="020F0502020204030204" pitchFamily="34" charset="0"/>
                <a:ea typeface="Arial"/>
                <a:cs typeface="Calibri" panose="020F0502020204030204" pitchFamily="34" charset="0"/>
                <a:sym typeface="Arial"/>
              </a:rPr>
              <a:t>Snover</a:t>
            </a:r>
            <a:r>
              <a:rPr lang="en-US" sz="1400" dirty="0">
                <a:solidFill>
                  <a:srgbClr val="000000"/>
                </a:solidFill>
                <a:latin typeface="Calibri" panose="020F0502020204030204" pitchFamily="34" charset="0"/>
                <a:ea typeface="Arial"/>
                <a:cs typeface="Calibri" panose="020F0502020204030204" pitchFamily="34" charset="0"/>
                <a:sym typeface="Arial"/>
              </a:rPr>
              <a:t>, A.K. (Eds.). (2013). </a:t>
            </a:r>
            <a:r>
              <a:rPr lang="en-US" sz="1400" i="1" dirty="0">
                <a:solidFill>
                  <a:srgbClr val="000000"/>
                </a:solidFill>
                <a:latin typeface="Calibri" panose="020F0502020204030204" pitchFamily="34" charset="0"/>
                <a:ea typeface="Arial"/>
                <a:cs typeface="Calibri" panose="020F0502020204030204" pitchFamily="34" charset="0"/>
                <a:sym typeface="Arial"/>
              </a:rPr>
              <a:t>Climate change in the Northwest: Implications for our landscapes, waters, and communities</a:t>
            </a:r>
            <a:r>
              <a:rPr lang="en-US" sz="1400" dirty="0">
                <a:solidFill>
                  <a:srgbClr val="000000"/>
                </a:solidFill>
                <a:latin typeface="Calibri" panose="020F0502020204030204" pitchFamily="34" charset="0"/>
                <a:ea typeface="Arial"/>
                <a:cs typeface="Calibri" panose="020F0502020204030204" pitchFamily="34" charset="0"/>
                <a:sym typeface="Arial"/>
              </a:rPr>
              <a:t>. Washington, D.C.: Island Press.</a:t>
            </a:r>
            <a:endParaRPr lang="en-US" sz="1600" dirty="0">
              <a:solidFill>
                <a:schemeClr val="dk1"/>
              </a:solidFill>
              <a:latin typeface="Calibri" panose="020F0502020204030204" pitchFamily="34" charset="0"/>
              <a:cs typeface="Calibri" panose="020F0502020204030204" pitchFamily="34" charset="0"/>
            </a:endParaRPr>
          </a:p>
          <a:p>
            <a:pPr indent="-457200">
              <a:lnSpc>
                <a:spcPct val="100000"/>
              </a:lnSpc>
              <a:buNone/>
            </a:pPr>
            <a:endParaRPr sz="1400" dirty="0">
              <a:solidFill>
                <a:srgbClr val="000000"/>
              </a:solidFill>
              <a:latin typeface="Calibri" panose="020F0502020204030204" pitchFamily="34" charset="0"/>
              <a:cs typeface="Calibri" panose="020F0502020204030204" pitchFamily="34" charset="0"/>
            </a:endParaRPr>
          </a:p>
          <a:p>
            <a:pPr lvl="0" indent="-457200" rtl="0">
              <a:lnSpc>
                <a:spcPct val="100000"/>
              </a:lnSpc>
              <a:spcBef>
                <a:spcPts val="0"/>
              </a:spcBef>
              <a:spcAft>
                <a:spcPts val="0"/>
              </a:spcAft>
              <a:buClr>
                <a:srgbClr val="000000"/>
              </a:buClr>
              <a:buSzPts val="1400"/>
              <a:buNone/>
            </a:pPr>
            <a:r>
              <a:rPr lang="en" sz="1400" dirty="0">
                <a:solidFill>
                  <a:srgbClr val="31394D"/>
                </a:solidFill>
                <a:latin typeface="Calibri" panose="020F0502020204030204" pitchFamily="34" charset="0"/>
                <a:cs typeface="Calibri" panose="020F0502020204030204" pitchFamily="34" charset="0"/>
              </a:rPr>
              <a:t>Gautam, M. R., Chief, K., &amp; Smith, W. J. (2013). Climate change in arid lands and Native American socioeconomic vulnerability: The case of the Pyramid Lake Paiute Tribe. </a:t>
            </a:r>
            <a:r>
              <a:rPr lang="en" sz="1400" i="1" dirty="0">
                <a:solidFill>
                  <a:srgbClr val="31394D"/>
                </a:solidFill>
                <a:latin typeface="Calibri" panose="020F0502020204030204" pitchFamily="34" charset="0"/>
                <a:cs typeface="Calibri" panose="020F0502020204030204" pitchFamily="34" charset="0"/>
              </a:rPr>
              <a:t>Climatic Change</a:t>
            </a:r>
            <a:r>
              <a:rPr lang="en" sz="1400" dirty="0">
                <a:solidFill>
                  <a:srgbClr val="31394D"/>
                </a:solidFill>
                <a:latin typeface="Calibri" panose="020F0502020204030204" pitchFamily="34" charset="0"/>
                <a:cs typeface="Calibri" panose="020F0502020204030204" pitchFamily="34" charset="0"/>
              </a:rPr>
              <a:t>, </a:t>
            </a:r>
            <a:r>
              <a:rPr lang="en" sz="1400" i="1" dirty="0">
                <a:solidFill>
                  <a:srgbClr val="31394D"/>
                </a:solidFill>
                <a:latin typeface="Calibri" panose="020F0502020204030204" pitchFamily="34" charset="0"/>
                <a:cs typeface="Calibri" panose="020F0502020204030204" pitchFamily="34" charset="0"/>
              </a:rPr>
              <a:t>120</a:t>
            </a:r>
            <a:r>
              <a:rPr lang="en" sz="1400" dirty="0">
                <a:solidFill>
                  <a:srgbClr val="31394D"/>
                </a:solidFill>
                <a:latin typeface="Calibri" panose="020F0502020204030204" pitchFamily="34" charset="0"/>
                <a:cs typeface="Calibri" panose="020F0502020204030204" pitchFamily="34" charset="0"/>
              </a:rPr>
              <a:t>(3), 585-599.</a:t>
            </a:r>
            <a:endParaRPr sz="1400" dirty="0">
              <a:solidFill>
                <a:srgbClr val="31394D"/>
              </a:solidFill>
              <a:latin typeface="Calibri" panose="020F0502020204030204" pitchFamily="34" charset="0"/>
              <a:cs typeface="Calibri" panose="020F0502020204030204" pitchFamily="34" charset="0"/>
            </a:endParaRPr>
          </a:p>
          <a:p>
            <a:pPr indent="-457200">
              <a:lnSpc>
                <a:spcPct val="100000"/>
              </a:lnSpc>
              <a:buNone/>
            </a:pPr>
            <a:endParaRPr sz="1400" dirty="0">
              <a:solidFill>
                <a:srgbClr val="333333"/>
              </a:solidFill>
              <a:latin typeface="Calibri" panose="020F0502020204030204" pitchFamily="34" charset="0"/>
              <a:ea typeface="Times New Roman"/>
              <a:cs typeface="Calibri" panose="020F0502020204030204" pitchFamily="34" charset="0"/>
              <a:sym typeface="Times New Roman"/>
            </a:endParaRPr>
          </a:p>
          <a:p>
            <a:pPr indent="-457200">
              <a:lnSpc>
                <a:spcPct val="100000"/>
              </a:lnSpc>
              <a:buClr>
                <a:srgbClr val="31394D"/>
              </a:buClr>
              <a:buSzPts val="1400"/>
              <a:buNone/>
            </a:pPr>
            <a:r>
              <a:rPr lang="en-US" sz="1400" dirty="0" err="1">
                <a:solidFill>
                  <a:srgbClr val="333333"/>
                </a:solidFill>
                <a:latin typeface="Calibri" panose="020F0502020204030204" pitchFamily="34" charset="0"/>
                <a:ea typeface="Times New Roman"/>
                <a:cs typeface="Calibri" panose="020F0502020204030204" pitchFamily="34" charset="0"/>
                <a:sym typeface="Times New Roman"/>
              </a:rPr>
              <a:t>Hersher</a:t>
            </a:r>
            <a:r>
              <a:rPr lang="en-US" sz="1400" dirty="0">
                <a:solidFill>
                  <a:srgbClr val="333333"/>
                </a:solidFill>
                <a:latin typeface="Calibri" panose="020F0502020204030204" pitchFamily="34" charset="0"/>
                <a:ea typeface="Times New Roman"/>
                <a:cs typeface="Calibri" panose="020F0502020204030204" pitchFamily="34" charset="0"/>
                <a:sym typeface="Times New Roman"/>
              </a:rPr>
              <a:t>, R. (2018, August 15). </a:t>
            </a:r>
            <a:r>
              <a:rPr lang="en-US" sz="1400" i="1" dirty="0">
                <a:solidFill>
                  <a:srgbClr val="333333"/>
                </a:solidFill>
                <a:latin typeface="Calibri" panose="020F0502020204030204" pitchFamily="34" charset="0"/>
                <a:ea typeface="Times New Roman"/>
                <a:cs typeface="Calibri" panose="020F0502020204030204" pitchFamily="34" charset="0"/>
                <a:sym typeface="Times New Roman"/>
              </a:rPr>
              <a:t>Wisconsin reservation offers a climate success story and a warning </a:t>
            </a:r>
            <a:r>
              <a:rPr lang="en-US" sz="1400" dirty="0">
                <a:solidFill>
                  <a:srgbClr val="333333"/>
                </a:solidFill>
                <a:latin typeface="Calibri" panose="020F0502020204030204" pitchFamily="34" charset="0"/>
                <a:ea typeface="Times New Roman"/>
                <a:cs typeface="Calibri" panose="020F0502020204030204" pitchFamily="34" charset="0"/>
                <a:sym typeface="Times New Roman"/>
              </a:rPr>
              <a:t>[radio broadcast]. Retrieved August 18, 2018, from https://</a:t>
            </a:r>
            <a:r>
              <a:rPr lang="en-US" sz="1400" dirty="0" err="1">
                <a:solidFill>
                  <a:srgbClr val="333333"/>
                </a:solidFill>
                <a:latin typeface="Calibri" panose="020F0502020204030204" pitchFamily="34" charset="0"/>
                <a:ea typeface="Times New Roman"/>
                <a:cs typeface="Calibri" panose="020F0502020204030204" pitchFamily="34" charset="0"/>
                <a:sym typeface="Times New Roman"/>
              </a:rPr>
              <a:t>www.npr.org</a:t>
            </a:r>
            <a:r>
              <a:rPr lang="en-US" sz="1400" dirty="0">
                <a:solidFill>
                  <a:srgbClr val="333333"/>
                </a:solidFill>
                <a:latin typeface="Calibri" panose="020F0502020204030204" pitchFamily="34" charset="0"/>
                <a:ea typeface="Times New Roman"/>
                <a:cs typeface="Calibri" panose="020F0502020204030204" pitchFamily="34" charset="0"/>
                <a:sym typeface="Times New Roman"/>
              </a:rPr>
              <a:t>/2018/08/15/632335735/wisconsin-reservation-offers-a-climate-success-story-and-a-warning</a:t>
            </a:r>
            <a:endParaRPr sz="1400" dirty="0">
              <a:solidFill>
                <a:srgbClr val="31394D"/>
              </a:solidFill>
              <a:latin typeface="Calibri" panose="020F0502020204030204" pitchFamily="34" charset="0"/>
              <a:cs typeface="Calibri" panose="020F0502020204030204" pitchFamily="34" charset="0"/>
            </a:endParaRPr>
          </a:p>
          <a:p>
            <a:pPr indent="-457200">
              <a:lnSpc>
                <a:spcPct val="100000"/>
              </a:lnSpc>
              <a:buNone/>
            </a:pPr>
            <a:endParaRPr sz="1400" dirty="0">
              <a:solidFill>
                <a:srgbClr val="000000"/>
              </a:solidFill>
              <a:latin typeface="Calibri" panose="020F0502020204030204" pitchFamily="34" charset="0"/>
              <a:cs typeface="Calibri" panose="020F0502020204030204" pitchFamily="34" charset="0"/>
            </a:endParaRPr>
          </a:p>
          <a:p>
            <a:pPr lvl="0" indent="-457200" rtl="0">
              <a:spcBef>
                <a:spcPts val="0"/>
              </a:spcBef>
              <a:spcAft>
                <a:spcPts val="0"/>
              </a:spcAft>
              <a:buClr>
                <a:srgbClr val="000000"/>
              </a:buClr>
              <a:buSzPts val="1400"/>
              <a:buNone/>
            </a:pPr>
            <a:r>
              <a:rPr lang="en" sz="1400" dirty="0">
                <a:solidFill>
                  <a:srgbClr val="000000"/>
                </a:solidFill>
                <a:latin typeface="Calibri" panose="020F0502020204030204" pitchFamily="34" charset="0"/>
                <a:cs typeface="Calibri" panose="020F0502020204030204" pitchFamily="34" charset="0"/>
              </a:rPr>
              <a:t>IPCC. (2014). Summary for policymakers. In </a:t>
            </a:r>
            <a:r>
              <a:rPr lang="en" sz="1400" i="1" dirty="0">
                <a:solidFill>
                  <a:srgbClr val="000000"/>
                </a:solidFill>
                <a:latin typeface="Calibri" panose="020F0502020204030204" pitchFamily="34" charset="0"/>
                <a:cs typeface="Calibri" panose="020F0502020204030204" pitchFamily="34" charset="0"/>
              </a:rPr>
              <a:t>Climate Change 2014: Impacts, Adaptation, and Vulnerability</a:t>
            </a:r>
            <a:r>
              <a:rPr lang="en" sz="1400" dirty="0">
                <a:solidFill>
                  <a:srgbClr val="000000"/>
                </a:solidFill>
                <a:latin typeface="Calibri" panose="020F0502020204030204" pitchFamily="34" charset="0"/>
                <a:cs typeface="Calibri" panose="020F0502020204030204" pitchFamily="34" charset="0"/>
              </a:rPr>
              <a:t>.</a:t>
            </a:r>
          </a:p>
          <a:p>
            <a:pPr lvl="0" indent="-457200" rtl="0">
              <a:spcBef>
                <a:spcPts val="0"/>
              </a:spcBef>
              <a:spcAft>
                <a:spcPts val="0"/>
              </a:spcAft>
              <a:buClr>
                <a:srgbClr val="000000"/>
              </a:buClr>
              <a:buSzPts val="1400"/>
              <a:buNone/>
            </a:pPr>
            <a:endParaRPr lang="en" sz="1400" i="1" dirty="0">
              <a:solidFill>
                <a:srgbClr val="000000"/>
              </a:solidFill>
              <a:latin typeface="Calibri" panose="020F0502020204030204" pitchFamily="34" charset="0"/>
              <a:cs typeface="Calibri" panose="020F0502020204030204" pitchFamily="34" charset="0"/>
            </a:endParaRPr>
          </a:p>
          <a:p>
            <a:pPr indent="-457200">
              <a:buClr>
                <a:srgbClr val="000000"/>
              </a:buClr>
              <a:buSzPts val="1400"/>
              <a:buNone/>
            </a:pPr>
            <a:r>
              <a:rPr lang="en-US" sz="1400" dirty="0">
                <a:solidFill>
                  <a:srgbClr val="000000"/>
                </a:solidFill>
                <a:latin typeface="Calibri" panose="020F0502020204030204" pitchFamily="34" charset="0"/>
                <a:ea typeface="Arial"/>
                <a:cs typeface="Calibri" panose="020F0502020204030204" pitchFamily="34" charset="0"/>
                <a:sym typeface="Arial"/>
              </a:rPr>
              <a:t>Maru, Stafford Smith, Sparrow, </a:t>
            </a:r>
            <a:r>
              <a:rPr lang="en-US" sz="1400" dirty="0" err="1">
                <a:solidFill>
                  <a:srgbClr val="000000"/>
                </a:solidFill>
                <a:latin typeface="Calibri" panose="020F0502020204030204" pitchFamily="34" charset="0"/>
                <a:ea typeface="Arial"/>
                <a:cs typeface="Calibri" panose="020F0502020204030204" pitchFamily="34" charset="0"/>
                <a:sym typeface="Arial"/>
              </a:rPr>
              <a:t>Pinho</a:t>
            </a:r>
            <a:r>
              <a:rPr lang="en-US" sz="1400" dirty="0">
                <a:solidFill>
                  <a:srgbClr val="000000"/>
                </a:solidFill>
                <a:latin typeface="Calibri" panose="020F0502020204030204" pitchFamily="34" charset="0"/>
                <a:ea typeface="Arial"/>
                <a:cs typeface="Calibri" panose="020F0502020204030204" pitchFamily="34" charset="0"/>
                <a:sym typeface="Arial"/>
              </a:rPr>
              <a:t>, &amp; Dube. (2014). A linked vulnerability and resilience framework for adaptation pathways in remote disadvantaged communities. </a:t>
            </a:r>
            <a:r>
              <a:rPr lang="en-US" sz="1400" i="1" dirty="0">
                <a:solidFill>
                  <a:srgbClr val="000000"/>
                </a:solidFill>
                <a:latin typeface="Calibri" panose="020F0502020204030204" pitchFamily="34" charset="0"/>
                <a:ea typeface="Arial"/>
                <a:cs typeface="Calibri" panose="020F0502020204030204" pitchFamily="34" charset="0"/>
                <a:sym typeface="Arial"/>
              </a:rPr>
              <a:t>Global Environmental Change,</a:t>
            </a:r>
            <a:r>
              <a:rPr lang="en-US" sz="1400" dirty="0">
                <a:solidFill>
                  <a:srgbClr val="000000"/>
                </a:solidFill>
                <a:latin typeface="Calibri" panose="020F0502020204030204" pitchFamily="34" charset="0"/>
                <a:ea typeface="Arial"/>
                <a:cs typeface="Calibri" panose="020F0502020204030204" pitchFamily="34" charset="0"/>
                <a:sym typeface="Arial"/>
              </a:rPr>
              <a:t> </a:t>
            </a:r>
            <a:r>
              <a:rPr lang="en-US" sz="1400" i="1" dirty="0">
                <a:solidFill>
                  <a:srgbClr val="000000"/>
                </a:solidFill>
                <a:latin typeface="Calibri" panose="020F0502020204030204" pitchFamily="34" charset="0"/>
                <a:ea typeface="Arial"/>
                <a:cs typeface="Calibri" panose="020F0502020204030204" pitchFamily="34" charset="0"/>
                <a:sym typeface="Arial"/>
              </a:rPr>
              <a:t>28</a:t>
            </a:r>
            <a:r>
              <a:rPr lang="en-US" sz="1400" dirty="0">
                <a:solidFill>
                  <a:srgbClr val="000000"/>
                </a:solidFill>
                <a:latin typeface="Calibri" panose="020F0502020204030204" pitchFamily="34" charset="0"/>
                <a:ea typeface="Arial"/>
                <a:cs typeface="Calibri" panose="020F0502020204030204" pitchFamily="34" charset="0"/>
                <a:sym typeface="Arial"/>
              </a:rPr>
              <a:t>(C), 337-350.</a:t>
            </a:r>
            <a:endParaRPr lang="en" sz="1400" i="1" dirty="0">
              <a:solidFill>
                <a:srgbClr val="000000"/>
              </a:solidFill>
              <a:latin typeface="Calibri" panose="020F0502020204030204" pitchFamily="34" charset="0"/>
              <a:cs typeface="Calibri" panose="020F0502020204030204" pitchFamily="34" charset="0"/>
            </a:endParaRPr>
          </a:p>
          <a:p>
            <a:pPr lvl="0" indent="-457200" rtl="0">
              <a:spcBef>
                <a:spcPts val="0"/>
              </a:spcBef>
              <a:spcAft>
                <a:spcPts val="0"/>
              </a:spcAft>
              <a:buClr>
                <a:srgbClr val="000000"/>
              </a:buClr>
              <a:buSzPts val="1400"/>
              <a:buNone/>
            </a:pPr>
            <a:endParaRPr sz="1400"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441875" y="212834"/>
            <a:ext cx="8505056" cy="77251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solidFill>
                  <a:srgbClr val="000000"/>
                </a:solidFill>
                <a:latin typeface="Tahoma" panose="020B0604030504040204" pitchFamily="34" charset="0"/>
                <a:ea typeface="Tahoma" panose="020B0604030504040204" pitchFamily="34" charset="0"/>
                <a:cs typeface="Tahoma" panose="020B0604030504040204" pitchFamily="34" charset="0"/>
              </a:rPr>
              <a:t>References</a:t>
            </a:r>
            <a:endParaRPr sz="3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73" name="Google Shape;273;p31"/>
          <p:cNvSpPr txBox="1">
            <a:spLocks noGrp="1"/>
          </p:cNvSpPr>
          <p:nvPr>
            <p:ph type="body" idx="1"/>
          </p:nvPr>
        </p:nvSpPr>
        <p:spPr>
          <a:xfrm>
            <a:off x="441875" y="1064171"/>
            <a:ext cx="8268573" cy="4540470"/>
          </a:xfrm>
          <a:prstGeom prst="rect">
            <a:avLst/>
          </a:prstGeom>
        </p:spPr>
        <p:txBody>
          <a:bodyPr spcFirstLastPara="1" wrap="square" lIns="91425" tIns="91425" rIns="91425" bIns="91425" anchor="t" anchorCtr="0">
            <a:noAutofit/>
          </a:bodyPr>
          <a:lstStyle/>
          <a:p>
            <a:pPr indent="-457200">
              <a:buNone/>
            </a:pPr>
            <a:r>
              <a:rPr lang="en-US" sz="1400" dirty="0">
                <a:solidFill>
                  <a:srgbClr val="000000"/>
                </a:solidFill>
                <a:latin typeface="Calibri" panose="020F0502020204030204" pitchFamily="34" charset="0"/>
                <a:ea typeface="Arial"/>
                <a:cs typeface="Calibri" panose="020F0502020204030204" pitchFamily="34" charset="0"/>
                <a:sym typeface="Arial"/>
              </a:rPr>
              <a:t>Patz, J. A., </a:t>
            </a:r>
            <a:r>
              <a:rPr lang="en-US" sz="1400" dirty="0" err="1">
                <a:solidFill>
                  <a:srgbClr val="000000"/>
                </a:solidFill>
                <a:latin typeface="Calibri" panose="020F0502020204030204" pitchFamily="34" charset="0"/>
                <a:ea typeface="Arial"/>
                <a:cs typeface="Calibri" panose="020F0502020204030204" pitchFamily="34" charset="0"/>
                <a:sym typeface="Arial"/>
              </a:rPr>
              <a:t>McGeehin</a:t>
            </a:r>
            <a:r>
              <a:rPr lang="en-US" sz="1400" dirty="0">
                <a:solidFill>
                  <a:srgbClr val="000000"/>
                </a:solidFill>
                <a:latin typeface="Calibri" panose="020F0502020204030204" pitchFamily="34" charset="0"/>
                <a:ea typeface="Arial"/>
                <a:cs typeface="Calibri" panose="020F0502020204030204" pitchFamily="34" charset="0"/>
                <a:sym typeface="Arial"/>
              </a:rPr>
              <a:t>, M. A., Bernard, S. M., </a:t>
            </a:r>
            <a:r>
              <a:rPr lang="en-US" sz="1400" dirty="0" err="1">
                <a:solidFill>
                  <a:srgbClr val="000000"/>
                </a:solidFill>
                <a:latin typeface="Calibri" panose="020F0502020204030204" pitchFamily="34" charset="0"/>
                <a:ea typeface="Arial"/>
                <a:cs typeface="Calibri" panose="020F0502020204030204" pitchFamily="34" charset="0"/>
                <a:sym typeface="Arial"/>
              </a:rPr>
              <a:t>Ebi</a:t>
            </a:r>
            <a:r>
              <a:rPr lang="en-US" sz="1400" dirty="0">
                <a:solidFill>
                  <a:srgbClr val="000000"/>
                </a:solidFill>
                <a:latin typeface="Calibri" panose="020F0502020204030204" pitchFamily="34" charset="0"/>
                <a:ea typeface="Arial"/>
                <a:cs typeface="Calibri" panose="020F0502020204030204" pitchFamily="34" charset="0"/>
                <a:sym typeface="Arial"/>
              </a:rPr>
              <a:t>, K. L., Epstein, P. R., </a:t>
            </a:r>
            <a:r>
              <a:rPr lang="en-US" sz="1400" dirty="0" err="1">
                <a:solidFill>
                  <a:srgbClr val="000000"/>
                </a:solidFill>
                <a:latin typeface="Calibri" panose="020F0502020204030204" pitchFamily="34" charset="0"/>
                <a:ea typeface="Arial"/>
                <a:cs typeface="Calibri" panose="020F0502020204030204" pitchFamily="34" charset="0"/>
                <a:sym typeface="Arial"/>
              </a:rPr>
              <a:t>Grambsch</a:t>
            </a:r>
            <a:r>
              <a:rPr lang="en-US" sz="1400" dirty="0">
                <a:solidFill>
                  <a:srgbClr val="000000"/>
                </a:solidFill>
                <a:latin typeface="Calibri" panose="020F0502020204030204" pitchFamily="34" charset="0"/>
                <a:ea typeface="Arial"/>
                <a:cs typeface="Calibri" panose="020F0502020204030204" pitchFamily="34" charset="0"/>
                <a:sym typeface="Arial"/>
              </a:rPr>
              <a:t>, A., … </a:t>
            </a:r>
            <a:r>
              <a:rPr lang="en-US" sz="1400" dirty="0" err="1">
                <a:solidFill>
                  <a:srgbClr val="000000"/>
                </a:solidFill>
                <a:latin typeface="Calibri" panose="020F0502020204030204" pitchFamily="34" charset="0"/>
                <a:ea typeface="Arial"/>
                <a:cs typeface="Calibri" panose="020F0502020204030204" pitchFamily="34" charset="0"/>
                <a:sym typeface="Arial"/>
              </a:rPr>
              <a:t>Trtanj</a:t>
            </a:r>
            <a:r>
              <a:rPr lang="en-US" sz="1400" dirty="0">
                <a:solidFill>
                  <a:srgbClr val="000000"/>
                </a:solidFill>
                <a:latin typeface="Calibri" panose="020F0502020204030204" pitchFamily="34" charset="0"/>
                <a:ea typeface="Arial"/>
                <a:cs typeface="Calibri" panose="020F0502020204030204" pitchFamily="34" charset="0"/>
                <a:sym typeface="Arial"/>
              </a:rPr>
              <a:t>, J. (2000). The potential health impacts of climate variability and change for the United States: executive summary of the report of the health sector of the U.S. National Assessment. </a:t>
            </a:r>
            <a:r>
              <a:rPr lang="en-US" sz="1400" i="1" dirty="0">
                <a:solidFill>
                  <a:srgbClr val="000000"/>
                </a:solidFill>
                <a:latin typeface="Calibri" panose="020F0502020204030204" pitchFamily="34" charset="0"/>
                <a:ea typeface="Arial"/>
                <a:cs typeface="Calibri" panose="020F0502020204030204" pitchFamily="34" charset="0"/>
                <a:sym typeface="Arial"/>
              </a:rPr>
              <a:t>Environmental Health Perspectives</a:t>
            </a:r>
            <a:r>
              <a:rPr lang="en-US" sz="1400" dirty="0">
                <a:solidFill>
                  <a:srgbClr val="000000"/>
                </a:solidFill>
                <a:latin typeface="Calibri" panose="020F0502020204030204" pitchFamily="34" charset="0"/>
                <a:ea typeface="Arial"/>
                <a:cs typeface="Calibri" panose="020F0502020204030204" pitchFamily="34" charset="0"/>
                <a:sym typeface="Arial"/>
              </a:rPr>
              <a:t>, </a:t>
            </a:r>
            <a:r>
              <a:rPr lang="en-US" sz="1400" i="1" dirty="0">
                <a:solidFill>
                  <a:srgbClr val="000000"/>
                </a:solidFill>
                <a:latin typeface="Calibri" panose="020F0502020204030204" pitchFamily="34" charset="0"/>
                <a:ea typeface="Arial"/>
                <a:cs typeface="Calibri" panose="020F0502020204030204" pitchFamily="34" charset="0"/>
                <a:sym typeface="Arial"/>
              </a:rPr>
              <a:t>108</a:t>
            </a:r>
            <a:r>
              <a:rPr lang="en-US" sz="1400" dirty="0">
                <a:solidFill>
                  <a:srgbClr val="000000"/>
                </a:solidFill>
                <a:latin typeface="Calibri" panose="020F0502020204030204" pitchFamily="34" charset="0"/>
                <a:ea typeface="Arial"/>
                <a:cs typeface="Calibri" panose="020F0502020204030204" pitchFamily="34" charset="0"/>
                <a:sym typeface="Arial"/>
              </a:rPr>
              <a:t>(4), 367–376.</a:t>
            </a:r>
          </a:p>
          <a:p>
            <a:pPr indent="-457200">
              <a:buNone/>
            </a:pPr>
            <a:endParaRPr lang="en" sz="1400" dirty="0">
              <a:solidFill>
                <a:srgbClr val="000000"/>
              </a:solidFill>
              <a:latin typeface="Calibri" panose="020F0502020204030204" pitchFamily="34" charset="0"/>
              <a:cs typeface="Calibri" panose="020F0502020204030204" pitchFamily="34" charset="0"/>
            </a:endParaRPr>
          </a:p>
          <a:p>
            <a:pPr lvl="0" indent="-457200" rtl="0">
              <a:spcBef>
                <a:spcPts val="0"/>
              </a:spcBef>
              <a:spcAft>
                <a:spcPts val="0"/>
              </a:spcAft>
              <a:buSzPts val="1300"/>
              <a:buNone/>
            </a:pPr>
            <a:r>
              <a:rPr lang="en" sz="1400" dirty="0" err="1">
                <a:solidFill>
                  <a:srgbClr val="000000"/>
                </a:solidFill>
                <a:latin typeface="Calibri" panose="020F0502020204030204" pitchFamily="34" charset="0"/>
                <a:cs typeface="Calibri" panose="020F0502020204030204" pitchFamily="34" charset="0"/>
              </a:rPr>
              <a:t>Petheram</a:t>
            </a:r>
            <a:r>
              <a:rPr lang="en" sz="1400" dirty="0">
                <a:solidFill>
                  <a:srgbClr val="000000"/>
                </a:solidFill>
                <a:latin typeface="Calibri" panose="020F0502020204030204" pitchFamily="34" charset="0"/>
                <a:cs typeface="Calibri" panose="020F0502020204030204" pitchFamily="34" charset="0"/>
              </a:rPr>
              <a:t>, L., Zander, K. K., Campbell, B. M., High, C., &amp; Stacey, N. (2010). “Strange changes”: Indigenous perspectives of climate change and adaptation in NE Arnhem Land (Australia). </a:t>
            </a:r>
            <a:r>
              <a:rPr lang="en" sz="1400" i="1" dirty="0">
                <a:solidFill>
                  <a:srgbClr val="000000"/>
                </a:solidFill>
                <a:latin typeface="Calibri" panose="020F0502020204030204" pitchFamily="34" charset="0"/>
                <a:cs typeface="Calibri" panose="020F0502020204030204" pitchFamily="34" charset="0"/>
              </a:rPr>
              <a:t>Global Environmental Change</a:t>
            </a:r>
            <a:r>
              <a:rPr lang="en" sz="1400" dirty="0">
                <a:solidFill>
                  <a:srgbClr val="000000"/>
                </a:solidFill>
                <a:latin typeface="Calibri" panose="020F0502020204030204" pitchFamily="34" charset="0"/>
                <a:cs typeface="Calibri" panose="020F0502020204030204" pitchFamily="34" charset="0"/>
              </a:rPr>
              <a:t>, </a:t>
            </a:r>
            <a:r>
              <a:rPr lang="en" sz="1400" i="1" dirty="0">
                <a:solidFill>
                  <a:srgbClr val="000000"/>
                </a:solidFill>
                <a:latin typeface="Calibri" panose="020F0502020204030204" pitchFamily="34" charset="0"/>
                <a:cs typeface="Calibri" panose="020F0502020204030204" pitchFamily="34" charset="0"/>
              </a:rPr>
              <a:t>20</a:t>
            </a:r>
            <a:r>
              <a:rPr lang="en" sz="1400" dirty="0">
                <a:solidFill>
                  <a:srgbClr val="000000"/>
                </a:solidFill>
                <a:latin typeface="Calibri" panose="020F0502020204030204" pitchFamily="34" charset="0"/>
                <a:cs typeface="Calibri" panose="020F0502020204030204" pitchFamily="34" charset="0"/>
              </a:rPr>
              <a:t>(4), 681–692. http://</a:t>
            </a:r>
            <a:r>
              <a:rPr lang="en" sz="1400" dirty="0" err="1">
                <a:solidFill>
                  <a:srgbClr val="000000"/>
                </a:solidFill>
                <a:latin typeface="Calibri" panose="020F0502020204030204" pitchFamily="34" charset="0"/>
                <a:cs typeface="Calibri" panose="020F0502020204030204" pitchFamily="34" charset="0"/>
              </a:rPr>
              <a:t>doi.org</a:t>
            </a:r>
            <a:r>
              <a:rPr lang="en" sz="1400" dirty="0">
                <a:solidFill>
                  <a:srgbClr val="000000"/>
                </a:solidFill>
                <a:latin typeface="Calibri" panose="020F0502020204030204" pitchFamily="34" charset="0"/>
                <a:cs typeface="Calibri" panose="020F0502020204030204" pitchFamily="34" charset="0"/>
              </a:rPr>
              <a:t>/10.1016/j.gloenvcha.2010.05.002</a:t>
            </a:r>
            <a:endParaRPr sz="1400" dirty="0">
              <a:solidFill>
                <a:srgbClr val="000000"/>
              </a:solidFill>
              <a:latin typeface="Calibri" panose="020F0502020204030204" pitchFamily="34" charset="0"/>
              <a:cs typeface="Calibri" panose="020F0502020204030204" pitchFamily="34" charset="0"/>
            </a:endParaRPr>
          </a:p>
          <a:p>
            <a:pPr indent="-457200">
              <a:buNone/>
            </a:pPr>
            <a:endParaRPr sz="1400" dirty="0">
              <a:solidFill>
                <a:srgbClr val="000000"/>
              </a:solidFill>
              <a:latin typeface="Calibri" panose="020F0502020204030204" pitchFamily="34" charset="0"/>
              <a:cs typeface="Calibri" panose="020F0502020204030204" pitchFamily="34" charset="0"/>
            </a:endParaRPr>
          </a:p>
          <a:p>
            <a:pPr indent="-457200">
              <a:lnSpc>
                <a:spcPct val="100000"/>
              </a:lnSpc>
              <a:buNone/>
            </a:pPr>
            <a:r>
              <a:rPr lang="en-US" sz="1400" dirty="0" err="1">
                <a:solidFill>
                  <a:srgbClr val="333333"/>
                </a:solidFill>
                <a:latin typeface="Calibri" panose="020F0502020204030204" pitchFamily="34" charset="0"/>
                <a:ea typeface="Times New Roman"/>
                <a:cs typeface="Calibri" panose="020F0502020204030204" pitchFamily="34" charset="0"/>
                <a:sym typeface="Times New Roman"/>
              </a:rPr>
              <a:t>Recharte</a:t>
            </a:r>
            <a:r>
              <a:rPr lang="en-US" sz="1400" dirty="0">
                <a:solidFill>
                  <a:srgbClr val="333333"/>
                </a:solidFill>
                <a:latin typeface="Calibri" panose="020F0502020204030204" pitchFamily="34" charset="0"/>
                <a:ea typeface="Times New Roman"/>
                <a:cs typeface="Calibri" panose="020F0502020204030204" pitchFamily="34" charset="0"/>
                <a:sym typeface="Times New Roman"/>
              </a:rPr>
              <a:t>, J. (2017, December 06). These indigenous communities are models for how to adapt to climate change. </a:t>
            </a:r>
            <a:r>
              <a:rPr lang="en-US" sz="1400" i="1" dirty="0">
                <a:solidFill>
                  <a:srgbClr val="333333"/>
                </a:solidFill>
                <a:latin typeface="Calibri" panose="020F0502020204030204" pitchFamily="34" charset="0"/>
                <a:ea typeface="Times New Roman"/>
                <a:cs typeface="Calibri" panose="020F0502020204030204" pitchFamily="34" charset="0"/>
                <a:sym typeface="Times New Roman"/>
              </a:rPr>
              <a:t>The Washington Post</a:t>
            </a:r>
            <a:r>
              <a:rPr lang="en-US" sz="1400" dirty="0">
                <a:solidFill>
                  <a:srgbClr val="333333"/>
                </a:solidFill>
                <a:latin typeface="Calibri" panose="020F0502020204030204" pitchFamily="34" charset="0"/>
                <a:ea typeface="Times New Roman"/>
                <a:cs typeface="Calibri" panose="020F0502020204030204" pitchFamily="34" charset="0"/>
                <a:sym typeface="Times New Roman"/>
              </a:rPr>
              <a:t>. Retrieved August 13, 2018, from https://</a:t>
            </a:r>
            <a:r>
              <a:rPr lang="en-US" sz="1400" dirty="0" err="1">
                <a:solidFill>
                  <a:srgbClr val="333333"/>
                </a:solidFill>
                <a:latin typeface="Calibri" panose="020F0502020204030204" pitchFamily="34" charset="0"/>
                <a:ea typeface="Times New Roman"/>
                <a:cs typeface="Calibri" panose="020F0502020204030204" pitchFamily="34" charset="0"/>
                <a:sym typeface="Times New Roman"/>
              </a:rPr>
              <a:t>www.washingtonpost.com</a:t>
            </a:r>
            <a:r>
              <a:rPr lang="en-US" sz="1400" dirty="0">
                <a:solidFill>
                  <a:srgbClr val="333333"/>
                </a:solidFill>
                <a:latin typeface="Calibri" panose="020F0502020204030204" pitchFamily="34" charset="0"/>
                <a:ea typeface="Times New Roman"/>
                <a:cs typeface="Calibri" panose="020F0502020204030204" pitchFamily="34" charset="0"/>
                <a:sym typeface="Times New Roman"/>
              </a:rPr>
              <a:t>/news/</a:t>
            </a:r>
            <a:r>
              <a:rPr lang="en-US" sz="1400" dirty="0" err="1">
                <a:solidFill>
                  <a:srgbClr val="333333"/>
                </a:solidFill>
                <a:latin typeface="Calibri" panose="020F0502020204030204" pitchFamily="34" charset="0"/>
                <a:ea typeface="Times New Roman"/>
                <a:cs typeface="Calibri" panose="020F0502020204030204" pitchFamily="34" charset="0"/>
                <a:sym typeface="Times New Roman"/>
              </a:rPr>
              <a:t>theworldpost</a:t>
            </a:r>
            <a:r>
              <a:rPr lang="en-US" sz="1400" dirty="0">
                <a:solidFill>
                  <a:srgbClr val="333333"/>
                </a:solidFill>
                <a:latin typeface="Calibri" panose="020F0502020204030204" pitchFamily="34" charset="0"/>
                <a:ea typeface="Times New Roman"/>
                <a:cs typeface="Calibri" panose="020F0502020204030204" pitchFamily="34" charset="0"/>
                <a:sym typeface="Times New Roman"/>
              </a:rPr>
              <a:t>/</a:t>
            </a:r>
            <a:r>
              <a:rPr lang="en-US" sz="1400" dirty="0" err="1">
                <a:solidFill>
                  <a:srgbClr val="333333"/>
                </a:solidFill>
                <a:latin typeface="Calibri" panose="020F0502020204030204" pitchFamily="34" charset="0"/>
                <a:ea typeface="Times New Roman"/>
                <a:cs typeface="Calibri" panose="020F0502020204030204" pitchFamily="34" charset="0"/>
                <a:sym typeface="Times New Roman"/>
              </a:rPr>
              <a:t>wp</a:t>
            </a:r>
            <a:r>
              <a:rPr lang="en-US" sz="1400" dirty="0">
                <a:solidFill>
                  <a:srgbClr val="333333"/>
                </a:solidFill>
                <a:latin typeface="Calibri" panose="020F0502020204030204" pitchFamily="34" charset="0"/>
                <a:ea typeface="Times New Roman"/>
                <a:cs typeface="Calibri" panose="020F0502020204030204" pitchFamily="34" charset="0"/>
                <a:sym typeface="Times New Roman"/>
              </a:rPr>
              <a:t>/2017/12/06/climate-change-glaciers/?</a:t>
            </a:r>
            <a:r>
              <a:rPr lang="en-US" sz="1400" dirty="0" err="1">
                <a:solidFill>
                  <a:srgbClr val="333333"/>
                </a:solidFill>
                <a:latin typeface="Calibri" panose="020F0502020204030204" pitchFamily="34" charset="0"/>
                <a:ea typeface="Times New Roman"/>
                <a:cs typeface="Calibri" panose="020F0502020204030204" pitchFamily="34" charset="0"/>
                <a:sym typeface="Times New Roman"/>
              </a:rPr>
              <a:t>noredirect</a:t>
            </a:r>
            <a:r>
              <a:rPr lang="en-US" sz="1400" dirty="0">
                <a:solidFill>
                  <a:srgbClr val="333333"/>
                </a:solidFill>
                <a:latin typeface="Calibri" panose="020F0502020204030204" pitchFamily="34" charset="0"/>
                <a:ea typeface="Times New Roman"/>
                <a:cs typeface="Calibri" panose="020F0502020204030204" pitchFamily="34" charset="0"/>
                <a:sym typeface="Times New Roman"/>
              </a:rPr>
              <a:t>=</a:t>
            </a:r>
            <a:r>
              <a:rPr lang="en-US" sz="1400" dirty="0" err="1">
                <a:solidFill>
                  <a:srgbClr val="333333"/>
                </a:solidFill>
                <a:latin typeface="Calibri" panose="020F0502020204030204" pitchFamily="34" charset="0"/>
                <a:ea typeface="Times New Roman"/>
                <a:cs typeface="Calibri" panose="020F0502020204030204" pitchFamily="34" charset="0"/>
                <a:sym typeface="Times New Roman"/>
              </a:rPr>
              <a:t>on&amp;utm_term</a:t>
            </a:r>
            <a:r>
              <a:rPr lang="en-US" sz="1400" dirty="0">
                <a:solidFill>
                  <a:srgbClr val="333333"/>
                </a:solidFill>
                <a:latin typeface="Calibri" panose="020F0502020204030204" pitchFamily="34" charset="0"/>
                <a:ea typeface="Times New Roman"/>
                <a:cs typeface="Calibri" panose="020F0502020204030204" pitchFamily="34" charset="0"/>
                <a:sym typeface="Times New Roman"/>
              </a:rPr>
              <a:t>=.4636bdf5ad05</a:t>
            </a:r>
            <a:endParaRPr sz="1400" dirty="0">
              <a:solidFill>
                <a:srgbClr val="333333"/>
              </a:solidFill>
              <a:latin typeface="Calibri" panose="020F0502020204030204" pitchFamily="34" charset="0"/>
              <a:ea typeface="Times New Roman"/>
              <a:cs typeface="Calibri" panose="020F0502020204030204" pitchFamily="34" charset="0"/>
              <a:sym typeface="Times New Roman"/>
            </a:endParaRPr>
          </a:p>
          <a:p>
            <a:pPr indent="-457200">
              <a:lnSpc>
                <a:spcPct val="100000"/>
              </a:lnSpc>
              <a:buNone/>
            </a:pPr>
            <a:endParaRPr sz="1400" dirty="0">
              <a:solidFill>
                <a:srgbClr val="333333"/>
              </a:solidFill>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444137" y="439925"/>
            <a:ext cx="8262257" cy="75532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dirty="0">
                <a:solidFill>
                  <a:srgbClr val="000000"/>
                </a:solidFill>
                <a:latin typeface="Tahoma" panose="020B0604030504040204" pitchFamily="34" charset="0"/>
                <a:ea typeface="Tahoma" panose="020B0604030504040204" pitchFamily="34" charset="0"/>
                <a:cs typeface="Tahoma" panose="020B0604030504040204" pitchFamily="34" charset="0"/>
              </a:rPr>
              <a:t>Effective presentations</a:t>
            </a:r>
            <a:endParaRPr sz="3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35" name="Google Shape;135;p14"/>
          <p:cNvSpPr txBox="1">
            <a:spLocks noGrp="1"/>
          </p:cNvSpPr>
          <p:nvPr>
            <p:ph type="body" idx="1"/>
          </p:nvPr>
        </p:nvSpPr>
        <p:spPr>
          <a:xfrm>
            <a:off x="444137" y="1561200"/>
            <a:ext cx="4127863" cy="33039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rgbClr val="000000"/>
              </a:buClr>
              <a:buSzPts val="1800"/>
              <a:buChar char="●"/>
            </a:pPr>
            <a:r>
              <a:rPr lang="en" sz="1800" dirty="0">
                <a:solidFill>
                  <a:srgbClr val="000000"/>
                </a:solidFill>
                <a:latin typeface="Calibri" panose="020F0502020204030204" pitchFamily="34" charset="0"/>
                <a:ea typeface="Nunito"/>
                <a:cs typeface="Calibri" panose="020F0502020204030204" pitchFamily="34" charset="0"/>
                <a:sym typeface="Nunito"/>
              </a:rPr>
              <a:t>Presentations are most effective when the audience feels connected to the presentation.</a:t>
            </a:r>
            <a:endParaRPr sz="1800" dirty="0">
              <a:solidFill>
                <a:srgbClr val="000000"/>
              </a:solidFill>
              <a:latin typeface="Calibri" panose="020F0502020204030204" pitchFamily="34" charset="0"/>
              <a:ea typeface="Nunito"/>
              <a:cs typeface="Calibri" panose="020F0502020204030204" pitchFamily="34" charset="0"/>
              <a:sym typeface="Nunito"/>
            </a:endParaRPr>
          </a:p>
          <a:p>
            <a:pPr marL="457200" lvl="0" indent="0" rtl="0">
              <a:lnSpc>
                <a:spcPct val="100000"/>
              </a:lnSpc>
              <a:spcBef>
                <a:spcPts val="0"/>
              </a:spcBef>
              <a:spcAft>
                <a:spcPts val="0"/>
              </a:spcAft>
              <a:buNone/>
            </a:pPr>
            <a:endParaRPr sz="1800" dirty="0">
              <a:solidFill>
                <a:srgbClr val="000000"/>
              </a:solidFill>
              <a:latin typeface="Calibri" panose="020F0502020204030204" pitchFamily="34" charset="0"/>
              <a:ea typeface="Nunito"/>
              <a:cs typeface="Calibri" panose="020F0502020204030204" pitchFamily="34" charset="0"/>
              <a:sym typeface="Nunito"/>
            </a:endParaRPr>
          </a:p>
          <a:p>
            <a:pPr marL="457200" lvl="0" indent="-342900" rtl="0">
              <a:lnSpc>
                <a:spcPct val="100000"/>
              </a:lnSpc>
              <a:spcBef>
                <a:spcPts val="0"/>
              </a:spcBef>
              <a:spcAft>
                <a:spcPts val="0"/>
              </a:spcAft>
              <a:buClr>
                <a:srgbClr val="000000"/>
              </a:buClr>
              <a:buSzPts val="1800"/>
              <a:buChar char="●"/>
            </a:pPr>
            <a:r>
              <a:rPr lang="en" sz="1800" dirty="0">
                <a:solidFill>
                  <a:srgbClr val="000000"/>
                </a:solidFill>
                <a:latin typeface="Calibri" panose="020F0502020204030204" pitchFamily="34" charset="0"/>
                <a:cs typeface="Calibri" panose="020F0502020204030204" pitchFamily="34" charset="0"/>
              </a:rPr>
              <a:t>Include examples from your community or region.</a:t>
            </a:r>
            <a:endParaRPr sz="1800" dirty="0">
              <a:solidFill>
                <a:srgbClr val="000000"/>
              </a:solidFill>
              <a:latin typeface="Calibri" panose="020F0502020204030204" pitchFamily="34" charset="0"/>
              <a:cs typeface="Calibri" panose="020F0502020204030204" pitchFamily="34" charset="0"/>
            </a:endParaRPr>
          </a:p>
          <a:p>
            <a:pPr marL="457200" lvl="0" indent="0" rtl="0">
              <a:lnSpc>
                <a:spcPct val="100000"/>
              </a:lnSpc>
              <a:spcBef>
                <a:spcPts val="0"/>
              </a:spcBef>
              <a:spcAft>
                <a:spcPts val="0"/>
              </a:spcAft>
              <a:buNone/>
            </a:pPr>
            <a:endParaRPr sz="1800" dirty="0">
              <a:solidFill>
                <a:srgbClr val="000000"/>
              </a:solidFill>
              <a:latin typeface="Calibri" panose="020F0502020204030204" pitchFamily="34" charset="0"/>
              <a:cs typeface="Calibri" panose="020F0502020204030204" pitchFamily="34" charset="0"/>
            </a:endParaRPr>
          </a:p>
          <a:p>
            <a:pPr marL="457200" lvl="0" indent="-342900" rtl="0">
              <a:lnSpc>
                <a:spcPct val="100000"/>
              </a:lnSpc>
              <a:spcBef>
                <a:spcPts val="0"/>
              </a:spcBef>
              <a:spcAft>
                <a:spcPts val="0"/>
              </a:spcAft>
              <a:buClr>
                <a:srgbClr val="000000"/>
              </a:buClr>
              <a:buSzPts val="1800"/>
              <a:buChar char="●"/>
            </a:pPr>
            <a:r>
              <a:rPr lang="en" sz="1800" dirty="0">
                <a:latin typeface="Calibri" panose="020F0502020204030204" pitchFamily="34" charset="0"/>
                <a:cs typeface="Calibri" panose="020F0502020204030204" pitchFamily="34" charset="0"/>
              </a:rPr>
              <a:t>Examples may include pictures or video clips of related events, problems, vulnerabilities, or instances of resiliency.</a:t>
            </a:r>
            <a:endParaRPr dirty="0">
              <a:latin typeface="Calibri" panose="020F0502020204030204" pitchFamily="34" charset="0"/>
              <a:cs typeface="Calibri" panose="020F0502020204030204" pitchFamily="34" charset="0"/>
            </a:endParaRPr>
          </a:p>
        </p:txBody>
      </p:sp>
      <p:sp>
        <p:nvSpPr>
          <p:cNvPr id="136" name="Google Shape;136;p14"/>
          <p:cNvSpPr txBox="1">
            <a:spLocks noGrp="1"/>
          </p:cNvSpPr>
          <p:nvPr>
            <p:ph type="body" idx="2"/>
          </p:nvPr>
        </p:nvSpPr>
        <p:spPr>
          <a:xfrm>
            <a:off x="4626550" y="1561200"/>
            <a:ext cx="4147500" cy="2720175"/>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dirty="0"/>
              <a:t>To cite any part of this presentation please use the following citation:</a:t>
            </a:r>
          </a:p>
          <a:p>
            <a:pPr marL="457200" lvl="0" indent="-342900" rtl="0">
              <a:spcBef>
                <a:spcPts val="0"/>
              </a:spcBef>
              <a:spcAft>
                <a:spcPts val="0"/>
              </a:spcAft>
              <a:buSzPts val="1800"/>
              <a:buChar char="●"/>
            </a:pPr>
            <a:endParaRPr lang="en" sz="1800" dirty="0"/>
          </a:p>
          <a:p>
            <a:pPr indent="-457200" fontAlgn="base">
              <a:buSzPct val="150000"/>
              <a:buNone/>
            </a:pPr>
            <a:r>
              <a:rPr lang="en-US" sz="1600" dirty="0" err="1"/>
              <a:t>Lefthand</a:t>
            </a:r>
            <a:r>
              <a:rPr lang="en-US" sz="1600" dirty="0"/>
              <a:t>-Begay, C., Sanders, M., Sanchez, T., Watkinson, M., Pitt, P., &amp; Grant, J. (2018). Introduction to climate </a:t>
            </a:r>
            <a:r>
              <a:rPr lang="en-US" sz="1600" dirty="0" err="1"/>
              <a:t>adapation</a:t>
            </a:r>
            <a:r>
              <a:rPr lang="en-US" sz="1600" dirty="0"/>
              <a:t>. In </a:t>
            </a:r>
            <a:r>
              <a:rPr lang="en-US" sz="1600" i="1" dirty="0"/>
              <a:t>Tribal Community Gatherings and Talking Circle Protocol: A Guidebook for Hosting Community-based Workshops. </a:t>
            </a:r>
            <a:r>
              <a:rPr lang="en-US" sz="1600" dirty="0">
                <a:latin typeface="Helvetica" pitchFamily="2" charset="0"/>
              </a:rPr>
              <a:t>Retrieved from </a:t>
            </a:r>
            <a:r>
              <a:rPr lang="en-US" sz="1600" dirty="0">
                <a:latin typeface="Helvetica" pitchFamily="2" charset="0"/>
                <a:hlinkClick r:id="rId3"/>
              </a:rPr>
              <a:t>https://</a:t>
            </a:r>
            <a:r>
              <a:rPr lang="en-US" sz="1600" dirty="0" err="1">
                <a:latin typeface="Helvetica" pitchFamily="2" charset="0"/>
                <a:hlinkClick r:id="rId3"/>
              </a:rPr>
              <a:t>claritalb.org</a:t>
            </a:r>
            <a:r>
              <a:rPr lang="en-US" sz="1600" dirty="0">
                <a:latin typeface="Helvetica" pitchFamily="2" charset="0"/>
                <a:hlinkClick r:id="rId3"/>
              </a:rPr>
              <a:t>/modules/</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441875" y="212834"/>
            <a:ext cx="8505056" cy="77251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solidFill>
                  <a:srgbClr val="000000"/>
                </a:solidFill>
                <a:latin typeface="Tahoma" panose="020B0604030504040204" pitchFamily="34" charset="0"/>
                <a:ea typeface="Tahoma" panose="020B0604030504040204" pitchFamily="34" charset="0"/>
                <a:cs typeface="Tahoma" panose="020B0604030504040204" pitchFamily="34" charset="0"/>
              </a:rPr>
              <a:t>References</a:t>
            </a:r>
            <a:endParaRPr sz="3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73" name="Google Shape;273;p31"/>
          <p:cNvSpPr txBox="1">
            <a:spLocks noGrp="1"/>
          </p:cNvSpPr>
          <p:nvPr>
            <p:ph type="body" idx="1"/>
          </p:nvPr>
        </p:nvSpPr>
        <p:spPr>
          <a:xfrm>
            <a:off x="441875" y="1064171"/>
            <a:ext cx="8268573" cy="3870435"/>
          </a:xfrm>
          <a:prstGeom prst="rect">
            <a:avLst/>
          </a:prstGeom>
        </p:spPr>
        <p:txBody>
          <a:bodyPr spcFirstLastPara="1" wrap="square" lIns="91425" tIns="91425" rIns="91425" bIns="91425" anchor="t" anchorCtr="0">
            <a:noAutofit/>
          </a:bodyPr>
          <a:lstStyle/>
          <a:p>
            <a:pPr marL="0" lvl="0" indent="0">
              <a:buNone/>
            </a:pPr>
            <a:r>
              <a:rPr lang="en-US" sz="1400" dirty="0" err="1"/>
              <a:t>Valaskakis</a:t>
            </a:r>
            <a:r>
              <a:rPr lang="en-US" sz="1400" dirty="0"/>
              <a:t>, Gail Guthrie, Stout, Madeleine Dion, &amp; Eric </a:t>
            </a:r>
            <a:r>
              <a:rPr lang="en-US" sz="1400" dirty="0" err="1"/>
              <a:t>Guimond</a:t>
            </a:r>
            <a:r>
              <a:rPr lang="en-US" sz="1400" dirty="0"/>
              <a:t>. (Eds.). (2009). </a:t>
            </a:r>
            <a:r>
              <a:rPr lang="en-US" sz="1400" i="1" dirty="0"/>
              <a:t>Restoring the balance: First nations women, community, and culture</a:t>
            </a:r>
            <a:r>
              <a:rPr lang="en-US" sz="1400" dirty="0"/>
              <a:t>. Winnipeg, Manitoba, Canada: University of Manitoba Press.</a:t>
            </a:r>
          </a:p>
          <a:p>
            <a:pPr indent="-457200">
              <a:buNone/>
            </a:pPr>
            <a:endParaRPr sz="1400" dirty="0">
              <a:solidFill>
                <a:srgbClr val="000000"/>
              </a:solidFill>
              <a:latin typeface="Calibri" panose="020F0502020204030204" pitchFamily="34" charset="0"/>
              <a:ea typeface="Arial"/>
              <a:cs typeface="Calibri" panose="020F0502020204030204" pitchFamily="34" charset="0"/>
              <a:sym typeface="Arial"/>
            </a:endParaRPr>
          </a:p>
          <a:p>
            <a:pPr lvl="0" indent="-457200" rtl="0">
              <a:spcBef>
                <a:spcPts val="0"/>
              </a:spcBef>
              <a:spcAft>
                <a:spcPts val="0"/>
              </a:spcAft>
              <a:buSzPts val="1300"/>
              <a:buNone/>
            </a:pPr>
            <a:r>
              <a:rPr lang="en" sz="1400" dirty="0" err="1">
                <a:solidFill>
                  <a:srgbClr val="000000"/>
                </a:solidFill>
                <a:latin typeface="Calibri" panose="020F0502020204030204" pitchFamily="34" charset="0"/>
                <a:cs typeface="Calibri" panose="020F0502020204030204" pitchFamily="34" charset="0"/>
              </a:rPr>
              <a:t>Yiheyis</a:t>
            </a:r>
            <a:r>
              <a:rPr lang="en" sz="1400" dirty="0">
                <a:solidFill>
                  <a:srgbClr val="000000"/>
                </a:solidFill>
                <a:latin typeface="Calibri" panose="020F0502020204030204" pitchFamily="34" charset="0"/>
                <a:cs typeface="Calibri" panose="020F0502020204030204" pitchFamily="34" charset="0"/>
              </a:rPr>
              <a:t> </a:t>
            </a:r>
            <a:r>
              <a:rPr lang="en" sz="1400" dirty="0" err="1">
                <a:solidFill>
                  <a:srgbClr val="000000"/>
                </a:solidFill>
                <a:latin typeface="Calibri" panose="020F0502020204030204" pitchFamily="34" charset="0"/>
                <a:cs typeface="Calibri" panose="020F0502020204030204" pitchFamily="34" charset="0"/>
              </a:rPr>
              <a:t>Taddele</a:t>
            </a:r>
            <a:r>
              <a:rPr lang="en" sz="1400" dirty="0">
                <a:solidFill>
                  <a:srgbClr val="000000"/>
                </a:solidFill>
                <a:latin typeface="Calibri" panose="020F0502020204030204" pitchFamily="34" charset="0"/>
                <a:cs typeface="Calibri" panose="020F0502020204030204" pitchFamily="34" charset="0"/>
              </a:rPr>
              <a:t> Maru, et al. (2014). A Linked Vulnerability and Resilience Framework for Adaptation Pathways in Remote Disadvantaged Communities. In </a:t>
            </a:r>
            <a:r>
              <a:rPr lang="en" sz="1400" i="1" dirty="0">
                <a:solidFill>
                  <a:srgbClr val="000000"/>
                </a:solidFill>
                <a:latin typeface="Calibri" panose="020F0502020204030204" pitchFamily="34" charset="0"/>
                <a:cs typeface="Calibri" panose="020F0502020204030204" pitchFamily="34" charset="0"/>
              </a:rPr>
              <a:t>Global Environmental Change</a:t>
            </a:r>
            <a:r>
              <a:rPr lang="en" sz="1400" dirty="0">
                <a:solidFill>
                  <a:srgbClr val="000000"/>
                </a:solidFill>
                <a:latin typeface="Calibri" panose="020F0502020204030204" pitchFamily="34" charset="0"/>
                <a:cs typeface="Calibri" panose="020F0502020204030204" pitchFamily="34" charset="0"/>
              </a:rPr>
              <a:t>, 28: 337–50.</a:t>
            </a:r>
            <a:endParaRPr sz="1400" dirty="0">
              <a:solidFill>
                <a:srgbClr val="000000"/>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141328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2971800" y="0"/>
            <a:ext cx="6172200" cy="1312817"/>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sz="3600" b="1" dirty="0">
                <a:latin typeface="Tahoma" panose="020B0604030504040204" pitchFamily="34" charset="0"/>
                <a:ea typeface="Tahoma" panose="020B0604030504040204" pitchFamily="34" charset="0"/>
                <a:cs typeface="Tahoma" panose="020B0604030504040204" pitchFamily="34" charset="0"/>
              </a:rPr>
              <a:t>Learning outcomes </a:t>
            </a:r>
            <a:endParaRPr sz="3600" b="1" dirty="0">
              <a:latin typeface="Tahoma" panose="020B0604030504040204" pitchFamily="34" charset="0"/>
              <a:ea typeface="Tahoma" panose="020B0604030504040204" pitchFamily="34" charset="0"/>
              <a:cs typeface="Tahoma" panose="020B0604030504040204" pitchFamily="34" charset="0"/>
            </a:endParaRPr>
          </a:p>
        </p:txBody>
      </p:sp>
      <p:sp>
        <p:nvSpPr>
          <p:cNvPr id="142" name="Google Shape;142;p15"/>
          <p:cNvSpPr txBox="1"/>
          <p:nvPr/>
        </p:nvSpPr>
        <p:spPr>
          <a:xfrm>
            <a:off x="209006" y="1090750"/>
            <a:ext cx="7341325" cy="3873136"/>
          </a:xfrm>
          <a:prstGeom prst="rect">
            <a:avLst/>
          </a:prstGeom>
          <a:noFill/>
          <a:ln>
            <a:noFill/>
          </a:ln>
        </p:spPr>
        <p:txBody>
          <a:bodyPr spcFirstLastPara="1" wrap="square" lIns="91425" tIns="91425" rIns="91425" bIns="91425" anchor="ctr" anchorCtr="0">
            <a:noAutofit/>
          </a:bodyPr>
          <a:lstStyle/>
          <a:p>
            <a:pPr marL="457200" lvl="0" indent="-381000" rtl="0">
              <a:spcBef>
                <a:spcPts val="0"/>
              </a:spcBef>
              <a:spcAft>
                <a:spcPts val="0"/>
              </a:spcAft>
              <a:buSzPts val="2400"/>
              <a:buChar char="●"/>
            </a:pPr>
            <a:r>
              <a:rPr lang="en" sz="2000" dirty="0">
                <a:latin typeface="Calibri" panose="020F0502020204030204" pitchFamily="34" charset="0"/>
                <a:cs typeface="Calibri" panose="020F0502020204030204" pitchFamily="34" charset="0"/>
              </a:rPr>
              <a:t>Explain the three overlapping factors that contribute to increased health risk.  </a:t>
            </a:r>
            <a:endParaRPr sz="2000" dirty="0">
              <a:latin typeface="Calibri" panose="020F0502020204030204" pitchFamily="34" charset="0"/>
              <a:cs typeface="Calibri" panose="020F0502020204030204" pitchFamily="34" charset="0"/>
            </a:endParaRPr>
          </a:p>
          <a:p>
            <a:pPr marL="457200" lvl="0" indent="0" rtl="0">
              <a:spcBef>
                <a:spcPts val="0"/>
              </a:spcBef>
              <a:spcAft>
                <a:spcPts val="0"/>
              </a:spcAft>
              <a:buNone/>
            </a:pPr>
            <a:endParaRPr sz="2000" dirty="0">
              <a:latin typeface="Calibri" panose="020F0502020204030204" pitchFamily="34" charset="0"/>
              <a:cs typeface="Calibri" panose="020F0502020204030204" pitchFamily="34" charset="0"/>
            </a:endParaRPr>
          </a:p>
          <a:p>
            <a:pPr marL="457200" lvl="0" indent="-381000" rtl="0">
              <a:spcBef>
                <a:spcPts val="0"/>
              </a:spcBef>
              <a:spcAft>
                <a:spcPts val="0"/>
              </a:spcAft>
              <a:buSzPts val="2400"/>
              <a:buChar char="●"/>
            </a:pPr>
            <a:r>
              <a:rPr lang="en" sz="2000" dirty="0">
                <a:latin typeface="Calibri" panose="020F0502020204030204" pitchFamily="34" charset="0"/>
                <a:cs typeface="Calibri" panose="020F0502020204030204" pitchFamily="34" charset="0"/>
              </a:rPr>
              <a:t>Understand the difference between vulnerability and resilience.</a:t>
            </a:r>
            <a:endParaRPr sz="2000" dirty="0">
              <a:latin typeface="Calibri" panose="020F0502020204030204" pitchFamily="34" charset="0"/>
              <a:cs typeface="Calibri" panose="020F0502020204030204" pitchFamily="34" charset="0"/>
            </a:endParaRPr>
          </a:p>
          <a:p>
            <a:pPr marL="457200" lvl="0" indent="0" rtl="0">
              <a:spcBef>
                <a:spcPts val="0"/>
              </a:spcBef>
              <a:spcAft>
                <a:spcPts val="0"/>
              </a:spcAft>
              <a:buNone/>
            </a:pPr>
            <a:endParaRPr sz="2000" dirty="0">
              <a:latin typeface="Calibri" panose="020F0502020204030204" pitchFamily="34" charset="0"/>
              <a:cs typeface="Calibri" panose="020F0502020204030204" pitchFamily="34" charset="0"/>
            </a:endParaRPr>
          </a:p>
          <a:p>
            <a:pPr marL="457200" lvl="0" indent="-381000">
              <a:spcBef>
                <a:spcPts val="0"/>
              </a:spcBef>
              <a:spcAft>
                <a:spcPts val="0"/>
              </a:spcAft>
              <a:buSzPts val="2400"/>
              <a:buChar char="●"/>
            </a:pPr>
            <a:r>
              <a:rPr lang="en" sz="2000" dirty="0">
                <a:latin typeface="Calibri" panose="020F0502020204030204" pitchFamily="34" charset="0"/>
                <a:cs typeface="Calibri" panose="020F0502020204030204" pitchFamily="34" charset="0"/>
              </a:rPr>
              <a:t>Create a list of reasons your community is resilient and vulnerable. </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47"/>
        <p:cNvGrpSpPr/>
        <p:nvPr/>
      </p:nvGrpSpPr>
      <p:grpSpPr>
        <a:xfrm>
          <a:off x="0" y="0"/>
          <a:ext cx="0" cy="0"/>
          <a:chOff x="0" y="0"/>
          <a:chExt cx="0" cy="0"/>
        </a:xfrm>
      </p:grpSpPr>
      <p:sp>
        <p:nvSpPr>
          <p:cNvPr id="148" name="Google Shape;148;p16"/>
          <p:cNvSpPr/>
          <p:nvPr/>
        </p:nvSpPr>
        <p:spPr>
          <a:xfrm>
            <a:off x="492748" y="1170821"/>
            <a:ext cx="2222177" cy="1711233"/>
          </a:xfrm>
          <a:prstGeom prst="ellipse">
            <a:avLst/>
          </a:prstGeom>
          <a:no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9" name="Google Shape;149;p16"/>
          <p:cNvSpPr txBox="1"/>
          <p:nvPr/>
        </p:nvSpPr>
        <p:spPr>
          <a:xfrm>
            <a:off x="499110" y="1170821"/>
            <a:ext cx="2222170" cy="1711233"/>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 sz="1800" b="1" dirty="0">
                <a:latin typeface="Calibri" panose="020F0502020204030204" pitchFamily="34" charset="0"/>
                <a:cs typeface="Calibri" panose="020F0502020204030204" pitchFamily="34" charset="0"/>
              </a:rPr>
              <a:t>Climate change</a:t>
            </a:r>
            <a:endParaRPr lang="en" sz="1800" i="1"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 sz="1800" i="1" dirty="0">
                <a:latin typeface="Calibri" panose="020F0502020204030204" pitchFamily="34" charset="0"/>
                <a:cs typeface="Calibri" panose="020F0502020204030204" pitchFamily="34" charset="0"/>
              </a:rPr>
              <a:t>natural </a:t>
            </a:r>
            <a:endParaRPr sz="1800" i="1"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 sz="1800" i="1" dirty="0">
                <a:latin typeface="Calibri" panose="020F0502020204030204" pitchFamily="34" charset="0"/>
                <a:cs typeface="Calibri" panose="020F0502020204030204" pitchFamily="34" charset="0"/>
              </a:rPr>
              <a:t>AND </a:t>
            </a:r>
            <a:endParaRPr sz="1800" i="1" dirty="0">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 sz="1800" i="1" dirty="0">
                <a:latin typeface="Calibri" panose="020F0502020204030204" pitchFamily="34" charset="0"/>
                <a:cs typeface="Calibri" panose="020F0502020204030204" pitchFamily="34" charset="0"/>
              </a:rPr>
              <a:t>human-caused</a:t>
            </a:r>
            <a:endParaRPr sz="1800" dirty="0">
              <a:latin typeface="Calibri" panose="020F0502020204030204" pitchFamily="34" charset="0"/>
              <a:cs typeface="Calibri" panose="020F0502020204030204" pitchFamily="34" charset="0"/>
            </a:endParaRPr>
          </a:p>
        </p:txBody>
      </p:sp>
      <p:cxnSp>
        <p:nvCxnSpPr>
          <p:cNvPr id="150" name="Google Shape;150;p16"/>
          <p:cNvCxnSpPr/>
          <p:nvPr/>
        </p:nvCxnSpPr>
        <p:spPr>
          <a:xfrm rot="10800000" flipH="1">
            <a:off x="2721287" y="2017000"/>
            <a:ext cx="385500" cy="9438"/>
          </a:xfrm>
          <a:prstGeom prst="straightConnector1">
            <a:avLst/>
          </a:prstGeom>
          <a:noFill/>
          <a:ln w="9525" cap="flat" cmpd="sng">
            <a:solidFill>
              <a:schemeClr val="dk2"/>
            </a:solidFill>
            <a:prstDash val="solid"/>
            <a:round/>
            <a:headEnd type="none" w="med" len="med"/>
            <a:tailEnd type="triangle" w="med" len="med"/>
          </a:ln>
        </p:spPr>
      </p:cxnSp>
      <p:sp>
        <p:nvSpPr>
          <p:cNvPr id="151" name="Google Shape;151;p16"/>
          <p:cNvSpPr/>
          <p:nvPr/>
        </p:nvSpPr>
        <p:spPr>
          <a:xfrm>
            <a:off x="3123856" y="695050"/>
            <a:ext cx="2115300" cy="2643900"/>
          </a:xfrm>
          <a:prstGeom prst="roundRect">
            <a:avLst>
              <a:gd name="adj" fmla="val 16667"/>
            </a:avLst>
          </a:prstGeom>
          <a:noFill/>
          <a:ln w="19050" cap="flat" cmpd="sng">
            <a:solidFill>
              <a:srgbClr val="0000FF"/>
            </a:solidFill>
            <a:prstDash val="solid"/>
            <a:round/>
            <a:headEnd type="none" w="sm" len="sm"/>
            <a:tailEnd type="none" w="sm" len="sm"/>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52" name="Google Shape;152;p16"/>
          <p:cNvSpPr txBox="1"/>
          <p:nvPr/>
        </p:nvSpPr>
        <p:spPr>
          <a:xfrm>
            <a:off x="3120749" y="695051"/>
            <a:ext cx="2118407" cy="26439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 sz="1800" b="1" dirty="0">
                <a:latin typeface="Calibri" panose="020F0502020204030204" pitchFamily="34" charset="0"/>
                <a:cs typeface="Calibri" panose="020F0502020204030204" pitchFamily="34" charset="0"/>
              </a:rPr>
              <a:t>Regional weather changes</a:t>
            </a:r>
          </a:p>
          <a:p>
            <a:pPr marL="0" lvl="0" indent="0" algn="ctr" rtl="0">
              <a:spcBef>
                <a:spcPts val="0"/>
              </a:spcBef>
              <a:spcAft>
                <a:spcPts val="0"/>
              </a:spcAft>
              <a:buNone/>
            </a:pPr>
            <a:endParaRPr sz="1800" b="1" dirty="0">
              <a:latin typeface="Calibri" panose="020F0502020204030204" pitchFamily="34" charset="0"/>
              <a:cs typeface="Calibri" panose="020F0502020204030204" pitchFamily="34" charset="0"/>
            </a:endParaRPr>
          </a:p>
          <a:p>
            <a:pPr marL="342900" lvl="0" indent="-254000" rtl="0">
              <a:spcBef>
                <a:spcPts val="0"/>
              </a:spcBef>
              <a:spcAft>
                <a:spcPts val="0"/>
              </a:spcAft>
              <a:buSzPts val="1400"/>
              <a:buChar char="●"/>
            </a:pPr>
            <a:r>
              <a:rPr lang="en" sz="1800" dirty="0">
                <a:latin typeface="Calibri" panose="020F0502020204030204" pitchFamily="34" charset="0"/>
                <a:cs typeface="Calibri" panose="020F0502020204030204" pitchFamily="34" charset="0"/>
              </a:rPr>
              <a:t>Heat waves</a:t>
            </a:r>
            <a:endParaRPr sz="1800" dirty="0">
              <a:latin typeface="Calibri" panose="020F0502020204030204" pitchFamily="34" charset="0"/>
              <a:cs typeface="Calibri" panose="020F0502020204030204" pitchFamily="34" charset="0"/>
            </a:endParaRPr>
          </a:p>
          <a:p>
            <a:pPr marL="342900" lvl="0" indent="-254000" rtl="0">
              <a:spcBef>
                <a:spcPts val="0"/>
              </a:spcBef>
              <a:spcAft>
                <a:spcPts val="0"/>
              </a:spcAft>
              <a:buSzPts val="1400"/>
              <a:buChar char="●"/>
            </a:pPr>
            <a:r>
              <a:rPr lang="en" sz="1800" dirty="0">
                <a:latin typeface="Calibri" panose="020F0502020204030204" pitchFamily="34" charset="0"/>
                <a:cs typeface="Calibri" panose="020F0502020204030204" pitchFamily="34" charset="0"/>
              </a:rPr>
              <a:t>Extreme weather</a:t>
            </a:r>
            <a:endParaRPr sz="1800" dirty="0">
              <a:latin typeface="Calibri" panose="020F0502020204030204" pitchFamily="34" charset="0"/>
              <a:cs typeface="Calibri" panose="020F0502020204030204" pitchFamily="34" charset="0"/>
            </a:endParaRPr>
          </a:p>
          <a:p>
            <a:pPr marL="342900" lvl="0" indent="-254000" rtl="0">
              <a:spcBef>
                <a:spcPts val="0"/>
              </a:spcBef>
              <a:spcAft>
                <a:spcPts val="0"/>
              </a:spcAft>
              <a:buSzPts val="1400"/>
              <a:buChar char="●"/>
            </a:pPr>
            <a:r>
              <a:rPr lang="en" sz="1800" dirty="0">
                <a:latin typeface="Calibri" panose="020F0502020204030204" pitchFamily="34" charset="0"/>
                <a:cs typeface="Calibri" panose="020F0502020204030204" pitchFamily="34" charset="0"/>
              </a:rPr>
              <a:t>Temperature</a:t>
            </a:r>
            <a:endParaRPr sz="1800" dirty="0">
              <a:latin typeface="Calibri" panose="020F0502020204030204" pitchFamily="34" charset="0"/>
              <a:cs typeface="Calibri" panose="020F0502020204030204" pitchFamily="34" charset="0"/>
            </a:endParaRPr>
          </a:p>
          <a:p>
            <a:pPr marL="342900" lvl="0" indent="-254000" rtl="0">
              <a:spcBef>
                <a:spcPts val="0"/>
              </a:spcBef>
              <a:spcAft>
                <a:spcPts val="0"/>
              </a:spcAft>
              <a:buSzPts val="1400"/>
              <a:buChar char="●"/>
            </a:pPr>
            <a:r>
              <a:rPr lang="en" sz="1800" dirty="0">
                <a:latin typeface="Calibri" panose="020F0502020204030204" pitchFamily="34" charset="0"/>
                <a:cs typeface="Calibri" panose="020F0502020204030204" pitchFamily="34" charset="0"/>
              </a:rPr>
              <a:t>Precipitation </a:t>
            </a:r>
            <a:endParaRPr sz="1800" dirty="0">
              <a:latin typeface="Calibri" panose="020F0502020204030204" pitchFamily="34" charset="0"/>
              <a:cs typeface="Calibri" panose="020F0502020204030204" pitchFamily="34" charset="0"/>
            </a:endParaRPr>
          </a:p>
        </p:txBody>
      </p:sp>
      <p:cxnSp>
        <p:nvCxnSpPr>
          <p:cNvPr id="153" name="Google Shape;153;p16"/>
          <p:cNvCxnSpPr/>
          <p:nvPr/>
        </p:nvCxnSpPr>
        <p:spPr>
          <a:xfrm>
            <a:off x="5253118" y="2026438"/>
            <a:ext cx="336300" cy="4800"/>
          </a:xfrm>
          <a:prstGeom prst="straightConnector1">
            <a:avLst/>
          </a:prstGeom>
          <a:noFill/>
          <a:ln w="9525" cap="flat" cmpd="sng">
            <a:solidFill>
              <a:schemeClr val="dk2"/>
            </a:solidFill>
            <a:prstDash val="solid"/>
            <a:round/>
            <a:headEnd type="none" w="med" len="med"/>
            <a:tailEnd type="triangle" w="med" len="med"/>
          </a:ln>
        </p:spPr>
      </p:cxnSp>
      <p:sp>
        <p:nvSpPr>
          <p:cNvPr id="154" name="Google Shape;154;p16"/>
          <p:cNvSpPr/>
          <p:nvPr/>
        </p:nvSpPr>
        <p:spPr>
          <a:xfrm>
            <a:off x="5595779" y="408338"/>
            <a:ext cx="2601164" cy="3452147"/>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55" name="Google Shape;155;p16"/>
          <p:cNvSpPr txBox="1"/>
          <p:nvPr/>
        </p:nvSpPr>
        <p:spPr>
          <a:xfrm>
            <a:off x="5603380" y="408338"/>
            <a:ext cx="2593563" cy="4202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600" b="1" dirty="0">
                <a:latin typeface="Calibri" panose="020F0502020204030204" pitchFamily="34" charset="0"/>
                <a:cs typeface="Calibri" panose="020F0502020204030204" pitchFamily="34" charset="0"/>
              </a:rPr>
              <a:t>Health effects </a:t>
            </a:r>
            <a:endParaRPr sz="1600" b="1" dirty="0">
              <a:latin typeface="Calibri" panose="020F0502020204030204" pitchFamily="34" charset="0"/>
              <a:cs typeface="Calibri" panose="020F0502020204030204" pitchFamily="34" charset="0"/>
            </a:endParaRPr>
          </a:p>
          <a:p>
            <a:pPr marL="0" lvl="0" indent="0" rtl="0">
              <a:spcBef>
                <a:spcPts val="0"/>
              </a:spcBef>
              <a:spcAft>
                <a:spcPts val="0"/>
              </a:spcAft>
              <a:buNone/>
            </a:pPr>
            <a:endParaRPr sz="1600" b="1" dirty="0">
              <a:latin typeface="Calibri" panose="020F0502020204030204" pitchFamily="34" charset="0"/>
              <a:cs typeface="Calibri" panose="020F0502020204030204" pitchFamily="34" charset="0"/>
            </a:endParaRPr>
          </a:p>
          <a:p>
            <a:pPr marL="342900" lvl="0" indent="-254000" rtl="0">
              <a:spcBef>
                <a:spcPts val="0"/>
              </a:spcBef>
              <a:spcAft>
                <a:spcPts val="0"/>
              </a:spcAft>
              <a:buSzPts val="1400"/>
              <a:buChar char="●"/>
            </a:pPr>
            <a:r>
              <a:rPr lang="en" sz="1600" dirty="0">
                <a:latin typeface="Calibri" panose="020F0502020204030204" pitchFamily="34" charset="0"/>
                <a:ea typeface="Calibri"/>
                <a:cs typeface="Calibri" panose="020F0502020204030204" pitchFamily="34" charset="0"/>
                <a:sym typeface="Calibri"/>
              </a:rPr>
              <a:t>Temperature-related illnesses and deaths</a:t>
            </a:r>
            <a:endParaRPr sz="1600" dirty="0">
              <a:latin typeface="Calibri" panose="020F0502020204030204" pitchFamily="34" charset="0"/>
              <a:ea typeface="Calibri"/>
              <a:cs typeface="Calibri" panose="020F0502020204030204" pitchFamily="34" charset="0"/>
              <a:sym typeface="Calibri"/>
            </a:endParaRPr>
          </a:p>
          <a:p>
            <a:pPr marL="342900" lvl="0" indent="-254000" rtl="0">
              <a:spcBef>
                <a:spcPts val="0"/>
              </a:spcBef>
              <a:spcAft>
                <a:spcPts val="0"/>
              </a:spcAft>
              <a:buSzPts val="1400"/>
              <a:buChar char="●"/>
            </a:pPr>
            <a:r>
              <a:rPr lang="en" sz="1600" dirty="0">
                <a:latin typeface="Calibri" panose="020F0502020204030204" pitchFamily="34" charset="0"/>
                <a:ea typeface="Calibri"/>
                <a:cs typeface="Calibri" panose="020F0502020204030204" pitchFamily="34" charset="0"/>
                <a:sym typeface="Calibri"/>
              </a:rPr>
              <a:t>Health effects re</a:t>
            </a:r>
            <a:r>
              <a:rPr lang="en-US" sz="1600" dirty="0">
                <a:latin typeface="Calibri" panose="020F0502020204030204" pitchFamily="34" charset="0"/>
                <a:ea typeface="Calibri"/>
                <a:cs typeface="Calibri" panose="020F0502020204030204" pitchFamily="34" charset="0"/>
                <a:sym typeface="Calibri"/>
              </a:rPr>
              <a:t>la</a:t>
            </a:r>
            <a:r>
              <a:rPr lang="en" sz="1600" dirty="0">
                <a:latin typeface="Calibri" panose="020F0502020204030204" pitchFamily="34" charset="0"/>
                <a:ea typeface="Calibri"/>
                <a:cs typeface="Calibri" panose="020F0502020204030204" pitchFamily="34" charset="0"/>
                <a:sym typeface="Calibri"/>
              </a:rPr>
              <a:t>ted to extreme weather events</a:t>
            </a:r>
            <a:endParaRPr sz="1600" dirty="0">
              <a:latin typeface="Calibri" panose="020F0502020204030204" pitchFamily="34" charset="0"/>
              <a:ea typeface="Calibri"/>
              <a:cs typeface="Calibri" panose="020F0502020204030204" pitchFamily="34" charset="0"/>
              <a:sym typeface="Calibri"/>
            </a:endParaRPr>
          </a:p>
          <a:p>
            <a:pPr marL="342900" lvl="0" indent="-254000" rtl="0">
              <a:spcBef>
                <a:spcPts val="0"/>
              </a:spcBef>
              <a:spcAft>
                <a:spcPts val="0"/>
              </a:spcAft>
              <a:buSzPts val="1400"/>
              <a:buChar char="●"/>
            </a:pPr>
            <a:r>
              <a:rPr lang="en" sz="1600" dirty="0">
                <a:latin typeface="Calibri" panose="020F0502020204030204" pitchFamily="34" charset="0"/>
                <a:ea typeface="Calibri"/>
                <a:cs typeface="Calibri" panose="020F0502020204030204" pitchFamily="34" charset="0"/>
                <a:sym typeface="Calibri"/>
              </a:rPr>
              <a:t>Air pollution-related health effects</a:t>
            </a:r>
            <a:endParaRPr sz="1600" dirty="0">
              <a:latin typeface="Calibri" panose="020F0502020204030204" pitchFamily="34" charset="0"/>
              <a:ea typeface="Calibri"/>
              <a:cs typeface="Calibri" panose="020F0502020204030204" pitchFamily="34" charset="0"/>
              <a:sym typeface="Calibri"/>
            </a:endParaRPr>
          </a:p>
          <a:p>
            <a:pPr marL="342900" lvl="0" indent="-254000" rtl="0">
              <a:spcBef>
                <a:spcPts val="0"/>
              </a:spcBef>
              <a:spcAft>
                <a:spcPts val="0"/>
              </a:spcAft>
              <a:buSzPts val="1400"/>
              <a:buChar char="●"/>
            </a:pPr>
            <a:r>
              <a:rPr lang="en" sz="1600" dirty="0">
                <a:latin typeface="Calibri" panose="020F0502020204030204" pitchFamily="34" charset="0"/>
                <a:ea typeface="Calibri"/>
                <a:cs typeface="Calibri" panose="020F0502020204030204" pitchFamily="34" charset="0"/>
                <a:sym typeface="Calibri"/>
              </a:rPr>
              <a:t>Water- and foodborne illnesses</a:t>
            </a:r>
            <a:endParaRPr sz="1600" dirty="0">
              <a:latin typeface="Calibri" panose="020F0502020204030204" pitchFamily="34" charset="0"/>
              <a:ea typeface="Calibri"/>
              <a:cs typeface="Calibri" panose="020F0502020204030204" pitchFamily="34" charset="0"/>
              <a:sym typeface="Calibri"/>
            </a:endParaRPr>
          </a:p>
          <a:p>
            <a:pPr marL="342900" lvl="0" indent="-254000" rtl="0">
              <a:spcBef>
                <a:spcPts val="0"/>
              </a:spcBef>
              <a:spcAft>
                <a:spcPts val="0"/>
              </a:spcAft>
              <a:buSzPts val="1400"/>
              <a:buChar char="●"/>
            </a:pPr>
            <a:r>
              <a:rPr lang="en" sz="1600" dirty="0">
                <a:latin typeface="Calibri" panose="020F0502020204030204" pitchFamily="34" charset="0"/>
                <a:ea typeface="Calibri"/>
                <a:cs typeface="Calibri" panose="020F0502020204030204" pitchFamily="34" charset="0"/>
                <a:sym typeface="Calibri"/>
              </a:rPr>
              <a:t>Vector- and </a:t>
            </a:r>
            <a:br>
              <a:rPr lang="en" sz="1600" dirty="0">
                <a:latin typeface="Calibri" panose="020F0502020204030204" pitchFamily="34" charset="0"/>
                <a:ea typeface="Calibri"/>
                <a:cs typeface="Calibri" panose="020F0502020204030204" pitchFamily="34" charset="0"/>
                <a:sym typeface="Calibri"/>
              </a:rPr>
            </a:br>
            <a:r>
              <a:rPr lang="en" sz="1600" dirty="0">
                <a:latin typeface="Calibri" panose="020F0502020204030204" pitchFamily="34" charset="0"/>
                <a:ea typeface="Calibri"/>
                <a:cs typeface="Calibri" panose="020F0502020204030204" pitchFamily="34" charset="0"/>
                <a:sym typeface="Calibri"/>
              </a:rPr>
              <a:t>rodent-carried diseases</a:t>
            </a:r>
            <a:endParaRPr sz="1600" dirty="0">
              <a:latin typeface="Calibri" panose="020F0502020204030204" pitchFamily="34" charset="0"/>
              <a:cs typeface="Calibri" panose="020F0502020204030204" pitchFamily="34" charset="0"/>
            </a:endParaRPr>
          </a:p>
        </p:txBody>
      </p:sp>
      <p:pic>
        <p:nvPicPr>
          <p:cNvPr id="12" name="Google Shape;177;p21" descr="Screen Shot 2015-01-21 at 3.54.05 PM.png">
            <a:extLst>
              <a:ext uri="{FF2B5EF4-FFF2-40B4-BE49-F238E27FC236}">
                <a16:creationId xmlns:a16="http://schemas.microsoft.com/office/drawing/2014/main" id="{B366A902-F9D1-2341-8C10-73684E256C64}"/>
              </a:ext>
            </a:extLst>
          </p:cNvPr>
          <p:cNvPicPr preferRelativeResize="0"/>
          <p:nvPr/>
        </p:nvPicPr>
        <p:blipFill rotWithShape="1">
          <a:blip r:embed="rId3">
            <a:alphaModFix/>
          </a:blip>
          <a:srcRect t="-24183" b="-24183"/>
          <a:stretch/>
        </p:blipFill>
        <p:spPr>
          <a:xfrm>
            <a:off x="234923" y="3003740"/>
            <a:ext cx="4312714" cy="2216646"/>
          </a:xfrm>
          <a:prstGeom prst="rect">
            <a:avLst/>
          </a:prstGeom>
          <a:noFill/>
          <a:ln>
            <a:noFill/>
          </a:ln>
        </p:spPr>
      </p:pic>
      <p:cxnSp>
        <p:nvCxnSpPr>
          <p:cNvPr id="13" name="Google Shape;178;p21">
            <a:extLst>
              <a:ext uri="{FF2B5EF4-FFF2-40B4-BE49-F238E27FC236}">
                <a16:creationId xmlns:a16="http://schemas.microsoft.com/office/drawing/2014/main" id="{21B65842-1789-BD4B-88FD-6AC162DC09B2}"/>
              </a:ext>
            </a:extLst>
          </p:cNvPr>
          <p:cNvCxnSpPr>
            <a:cxnSpLocks/>
          </p:cNvCxnSpPr>
          <p:nvPr/>
        </p:nvCxnSpPr>
        <p:spPr>
          <a:xfrm flipV="1">
            <a:off x="1109984" y="3835707"/>
            <a:ext cx="2492437" cy="821903"/>
          </a:xfrm>
          <a:prstGeom prst="straightConnector1">
            <a:avLst/>
          </a:prstGeom>
          <a:noFill/>
          <a:ln w="19050" cap="flat" cmpd="sng">
            <a:solidFill>
              <a:srgbClr val="FF0000"/>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62"/>
        <p:cNvGrpSpPr/>
        <p:nvPr/>
      </p:nvGrpSpPr>
      <p:grpSpPr>
        <a:xfrm>
          <a:off x="0" y="0"/>
          <a:ext cx="0" cy="0"/>
          <a:chOff x="0" y="0"/>
          <a:chExt cx="0" cy="0"/>
        </a:xfrm>
      </p:grpSpPr>
      <p:sp>
        <p:nvSpPr>
          <p:cNvPr id="163" name="Google Shape;163;p17"/>
          <p:cNvSpPr txBox="1"/>
          <p:nvPr/>
        </p:nvSpPr>
        <p:spPr>
          <a:xfrm flipH="1">
            <a:off x="-4663442" y="2481943"/>
            <a:ext cx="4289611" cy="1996081"/>
          </a:xfrm>
          <a:prstGeom prst="rect">
            <a:avLst/>
          </a:prstGeom>
          <a:noFill/>
          <a:ln>
            <a:noFill/>
          </a:ln>
        </p:spPr>
        <p:txBody>
          <a:bodyPr spcFirstLastPara="1" wrap="square" lIns="68575" tIns="34275" rIns="68575" bIns="34275" anchor="t" anchorCtr="0">
            <a:noAutofit/>
          </a:bodyPr>
          <a:lstStyle/>
          <a:p>
            <a:pPr marL="260350" marR="0" lvl="0" indent="-285750" algn="l" rtl="0">
              <a:spcBef>
                <a:spcPts val="0"/>
              </a:spcBef>
              <a:spcAft>
                <a:spcPts val="0"/>
              </a:spcAft>
              <a:buClr>
                <a:schemeClr val="dk1"/>
              </a:buClr>
              <a:buSzPts val="1400"/>
              <a:buFont typeface="Arial" panose="020B0604020202020204" pitchFamily="34" charset="0"/>
              <a:buChar char="•"/>
            </a:pPr>
            <a:r>
              <a:rPr lang="en" sz="1400" dirty="0"/>
              <a:t>Key takeaways: </a:t>
            </a:r>
            <a:endParaRPr sz="1400" dirty="0"/>
          </a:p>
          <a:p>
            <a:pPr marL="317500" marR="0" lvl="1" algn="l" rtl="0">
              <a:spcBef>
                <a:spcPts val="200"/>
              </a:spcBef>
              <a:spcAft>
                <a:spcPts val="0"/>
              </a:spcAft>
              <a:buClr>
                <a:srgbClr val="000000"/>
              </a:buClr>
              <a:buSzPts val="1400"/>
            </a:pPr>
            <a:r>
              <a:rPr lang="en" sz="1400" i="0" u="none" strike="noStrike" cap="none" dirty="0"/>
              <a:t>Human influence on the climate system is clear</a:t>
            </a:r>
            <a:r>
              <a:rPr lang="en" dirty="0"/>
              <a:t>.</a:t>
            </a:r>
            <a:endParaRPr sz="1400" i="0" u="none" strike="noStrike" cap="none" dirty="0"/>
          </a:p>
          <a:p>
            <a:pPr marL="558800" marR="0" lvl="0" algn="l" rtl="0">
              <a:spcBef>
                <a:spcPts val="200"/>
              </a:spcBef>
              <a:spcAft>
                <a:spcPts val="0"/>
              </a:spcAft>
            </a:pPr>
            <a:endParaRPr sz="1400" dirty="0"/>
          </a:p>
          <a:p>
            <a:pPr marL="317500" marR="0" lvl="1" algn="l" rtl="0">
              <a:spcBef>
                <a:spcPts val="200"/>
              </a:spcBef>
              <a:spcAft>
                <a:spcPts val="0"/>
              </a:spcAft>
              <a:buClr>
                <a:srgbClr val="000000"/>
              </a:buClr>
              <a:buSzPts val="1400"/>
            </a:pPr>
            <a:r>
              <a:rPr lang="en" sz="1400" i="0" u="none" strike="noStrike" cap="none" dirty="0"/>
              <a:t>The more we disrupt our climate, the more we risk severe</a:t>
            </a:r>
            <a:r>
              <a:rPr lang="en" sz="1400" dirty="0"/>
              <a:t> </a:t>
            </a:r>
            <a:r>
              <a:rPr lang="en" sz="1400" i="0" u="none" strike="noStrike" cap="none" dirty="0"/>
              <a:t>and irreversible impact</a:t>
            </a:r>
            <a:r>
              <a:rPr lang="en" sz="1400" dirty="0"/>
              <a:t>s.</a:t>
            </a:r>
            <a:endParaRPr sz="1400" dirty="0"/>
          </a:p>
          <a:p>
            <a:pPr marL="558800" marR="0" lvl="0" algn="l" rtl="0">
              <a:spcBef>
                <a:spcPts val="200"/>
              </a:spcBef>
              <a:spcAft>
                <a:spcPts val="0"/>
              </a:spcAft>
            </a:pPr>
            <a:endParaRPr sz="1400" dirty="0"/>
          </a:p>
          <a:p>
            <a:pPr marL="317500" marR="0" lvl="1" algn="l" rtl="0">
              <a:spcBef>
                <a:spcPts val="200"/>
              </a:spcBef>
              <a:spcAft>
                <a:spcPts val="0"/>
              </a:spcAft>
              <a:buClr>
                <a:srgbClr val="0000FF"/>
              </a:buClr>
              <a:buSzPts val="1400"/>
            </a:pPr>
            <a:r>
              <a:rPr lang="en" sz="1400" b="1" i="0" u="none" strike="noStrike" cap="none" dirty="0">
                <a:solidFill>
                  <a:srgbClr val="0000FF"/>
                </a:solidFill>
              </a:rPr>
              <a:t>We have the means to limit climate change and build a more prosperous, sustainable future.</a:t>
            </a:r>
            <a:endParaRPr sz="1400" b="1" dirty="0">
              <a:solidFill>
                <a:srgbClr val="0000FF"/>
              </a:solidFill>
            </a:endParaRPr>
          </a:p>
        </p:txBody>
      </p:sp>
      <p:pic>
        <p:nvPicPr>
          <p:cNvPr id="164" name="Google Shape;164;p17"/>
          <p:cNvPicPr preferRelativeResize="0"/>
          <p:nvPr/>
        </p:nvPicPr>
        <p:blipFill>
          <a:blip r:embed="rId3">
            <a:alphaModFix/>
          </a:blip>
          <a:stretch>
            <a:fillRect/>
          </a:stretch>
        </p:blipFill>
        <p:spPr>
          <a:xfrm>
            <a:off x="-5702404" y="-392305"/>
            <a:ext cx="5328575" cy="2927200"/>
          </a:xfrm>
          <a:prstGeom prst="rect">
            <a:avLst/>
          </a:prstGeom>
          <a:noFill/>
          <a:ln>
            <a:noFill/>
          </a:ln>
        </p:spPr>
      </p:pic>
      <p:cxnSp>
        <p:nvCxnSpPr>
          <p:cNvPr id="165" name="Google Shape;165;p17"/>
          <p:cNvCxnSpPr/>
          <p:nvPr/>
        </p:nvCxnSpPr>
        <p:spPr>
          <a:xfrm rot="10800000" flipH="1">
            <a:off x="-4445974" y="890833"/>
            <a:ext cx="2765400" cy="907500"/>
          </a:xfrm>
          <a:prstGeom prst="straightConnector1">
            <a:avLst/>
          </a:prstGeom>
          <a:noFill/>
          <a:ln w="19050" cap="flat" cmpd="sng">
            <a:solidFill>
              <a:srgbClr val="FF0000"/>
            </a:solidFill>
            <a:prstDash val="solid"/>
            <a:miter lim="800000"/>
            <a:headEnd type="none" w="sm" len="sm"/>
            <a:tailEnd type="triangle" w="med" len="med"/>
          </a:ln>
        </p:spPr>
      </p:cxnSp>
      <p:pic>
        <p:nvPicPr>
          <p:cNvPr id="166" name="Google Shape;166;p17"/>
          <p:cNvPicPr preferRelativeResize="0"/>
          <p:nvPr/>
        </p:nvPicPr>
        <p:blipFill>
          <a:blip r:embed="rId4">
            <a:alphaModFix/>
          </a:blip>
          <a:stretch>
            <a:fillRect/>
          </a:stretch>
        </p:blipFill>
        <p:spPr>
          <a:xfrm>
            <a:off x="5159463" y="607423"/>
            <a:ext cx="3400247" cy="3968573"/>
          </a:xfrm>
          <a:prstGeom prst="rect">
            <a:avLst/>
          </a:prstGeom>
          <a:noFill/>
          <a:ln>
            <a:noFill/>
          </a:ln>
        </p:spPr>
      </p:pic>
      <p:sp>
        <p:nvSpPr>
          <p:cNvPr id="2" name="Rectangle 1">
            <a:extLst>
              <a:ext uri="{FF2B5EF4-FFF2-40B4-BE49-F238E27FC236}">
                <a16:creationId xmlns:a16="http://schemas.microsoft.com/office/drawing/2014/main" id="{F668A8C8-EC82-7F42-A5C8-0B57011F229A}"/>
              </a:ext>
            </a:extLst>
          </p:cNvPr>
          <p:cNvSpPr/>
          <p:nvPr/>
        </p:nvSpPr>
        <p:spPr>
          <a:xfrm>
            <a:off x="444137" y="1521823"/>
            <a:ext cx="4199709" cy="3170099"/>
          </a:xfrm>
          <a:prstGeom prst="rect">
            <a:avLst/>
          </a:prstGeom>
        </p:spPr>
        <p:txBody>
          <a:bodyPr wrap="square" anchor="t">
            <a:spAutoFit/>
          </a:bodyPr>
          <a:lstStyle/>
          <a:p>
            <a:pPr marL="457200" indent="-381000">
              <a:buSzPts val="2400"/>
              <a:buFont typeface="Arial"/>
              <a:buChar char="●"/>
            </a:pPr>
            <a:r>
              <a:rPr lang="en-US" sz="2000" dirty="0">
                <a:latin typeface="Calibri" panose="020F0502020204030204" pitchFamily="34" charset="0"/>
                <a:cs typeface="Calibri" panose="020F0502020204030204" pitchFamily="34" charset="0"/>
              </a:rPr>
              <a:t>Human influence on the climate system is clear.</a:t>
            </a:r>
          </a:p>
          <a:p>
            <a:pPr marL="457200" lvl="0"/>
            <a:endParaRPr lang="en-US" sz="2000" dirty="0">
              <a:latin typeface="Calibri" panose="020F0502020204030204" pitchFamily="34" charset="0"/>
              <a:cs typeface="Calibri" panose="020F0502020204030204" pitchFamily="34" charset="0"/>
            </a:endParaRPr>
          </a:p>
          <a:p>
            <a:pPr marL="457200" indent="-381000">
              <a:buSzPts val="2400"/>
              <a:buFont typeface="Arial"/>
              <a:buChar char="●"/>
            </a:pPr>
            <a:r>
              <a:rPr lang="en-US" sz="2000" dirty="0">
                <a:latin typeface="Calibri" panose="020F0502020204030204" pitchFamily="34" charset="0"/>
                <a:cs typeface="Calibri" panose="020F0502020204030204" pitchFamily="34" charset="0"/>
              </a:rPr>
              <a:t>The more we disrupt our climate, the more we risk severe and irreversible impacts.</a:t>
            </a:r>
          </a:p>
          <a:p>
            <a:pPr marL="457200" lvl="0" indent="-381000">
              <a:buSzPts val="2400"/>
              <a:buChar char="●"/>
            </a:pPr>
            <a:endParaRPr lang="en-US" sz="2000" dirty="0">
              <a:latin typeface="Calibri" panose="020F0502020204030204" pitchFamily="34" charset="0"/>
              <a:cs typeface="Calibri" panose="020F0502020204030204" pitchFamily="34" charset="0"/>
            </a:endParaRPr>
          </a:p>
          <a:p>
            <a:pPr marL="457200" indent="-381000">
              <a:buSzPts val="2400"/>
              <a:buFont typeface="Arial"/>
              <a:buChar char="●"/>
            </a:pPr>
            <a:r>
              <a:rPr lang="en-US" sz="2000" b="1" dirty="0">
                <a:solidFill>
                  <a:srgbClr val="0000FF"/>
                </a:solidFill>
                <a:latin typeface="Calibri" panose="020F0502020204030204" pitchFamily="34" charset="0"/>
                <a:cs typeface="Calibri" panose="020F0502020204030204" pitchFamily="34" charset="0"/>
              </a:rPr>
              <a:t>We have the means to limit climate change and build a more prosperous, sustainable future.</a:t>
            </a:r>
          </a:p>
        </p:txBody>
      </p:sp>
      <p:sp>
        <p:nvSpPr>
          <p:cNvPr id="8" name="Google Shape;141;p15">
            <a:extLst>
              <a:ext uri="{FF2B5EF4-FFF2-40B4-BE49-F238E27FC236}">
                <a16:creationId xmlns:a16="http://schemas.microsoft.com/office/drawing/2014/main" id="{09AB7F0D-484C-374D-9E98-2C7D9D925D9B}"/>
              </a:ext>
            </a:extLst>
          </p:cNvPr>
          <p:cNvSpPr txBox="1">
            <a:spLocks/>
          </p:cNvSpPr>
          <p:nvPr/>
        </p:nvSpPr>
        <p:spPr>
          <a:xfrm>
            <a:off x="444137" y="222069"/>
            <a:ext cx="4715326" cy="105809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latin typeface="Tahoma" panose="020B0604030504040204" pitchFamily="34" charset="0"/>
                <a:ea typeface="Tahoma" panose="020B0604030504040204" pitchFamily="34" charset="0"/>
                <a:cs typeface="Tahoma" panose="020B0604030504040204" pitchFamily="34" charset="0"/>
              </a:rPr>
              <a:t>Key takeaways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70"/>
        <p:cNvGrpSpPr/>
        <p:nvPr/>
      </p:nvGrpSpPr>
      <p:grpSpPr>
        <a:xfrm>
          <a:off x="0" y="0"/>
          <a:ext cx="0" cy="0"/>
          <a:chOff x="0" y="0"/>
          <a:chExt cx="0" cy="0"/>
        </a:xfrm>
      </p:grpSpPr>
      <p:pic>
        <p:nvPicPr>
          <p:cNvPr id="171" name="Google Shape;171;p18"/>
          <p:cNvPicPr preferRelativeResize="0"/>
          <p:nvPr/>
        </p:nvPicPr>
        <p:blipFill rotWithShape="1">
          <a:blip r:embed="rId3">
            <a:alphaModFix/>
          </a:blip>
          <a:srcRect t="50461" b="1665"/>
          <a:stretch/>
        </p:blipFill>
        <p:spPr>
          <a:xfrm>
            <a:off x="0" y="-1424771"/>
            <a:ext cx="9144004" cy="6565675"/>
          </a:xfrm>
          <a:prstGeom prst="rect">
            <a:avLst/>
          </a:prstGeom>
          <a:noFill/>
          <a:ln>
            <a:noFill/>
          </a:ln>
        </p:spPr>
      </p:pic>
      <p:sp>
        <p:nvSpPr>
          <p:cNvPr id="172" name="Google Shape;172;p18"/>
          <p:cNvSpPr txBox="1">
            <a:spLocks noGrp="1"/>
          </p:cNvSpPr>
          <p:nvPr>
            <p:ph type="title"/>
          </p:nvPr>
        </p:nvSpPr>
        <p:spPr>
          <a:xfrm>
            <a:off x="498425" y="802400"/>
            <a:ext cx="7669500" cy="2951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400" b="1" i="1"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t>Adaptation</a:t>
            </a:r>
            <a:endParaRPr sz="4400" b="1" i="1" dirty="0">
              <a:solidFill>
                <a:srgbClr val="FFFFFF"/>
              </a:solidFill>
              <a:latin typeface="Tahoma" panose="020B0604030504040204" pitchFamily="34" charset="0"/>
              <a:ea typeface="Tahoma" panose="020B0604030504040204" pitchFamily="34" charset="0"/>
              <a:cs typeface="Tahoma" panose="020B0604030504040204" pitchFamily="34" charset="0"/>
              <a:sym typeface="Arial"/>
            </a:endParaRPr>
          </a:p>
          <a:p>
            <a:pPr marL="0" lvl="0" indent="0" rtl="0">
              <a:spcBef>
                <a:spcPts val="0"/>
              </a:spcBef>
              <a:spcAft>
                <a:spcPts val="0"/>
              </a:spcAft>
              <a:buNone/>
            </a:pPr>
            <a:r>
              <a:rPr lang="en" sz="4000"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t>How do we cope as effectively </a:t>
            </a:r>
            <a:br>
              <a:rPr lang="en" sz="4000"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br>
            <a:r>
              <a:rPr lang="en" sz="4000"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t>as possible with the climate changes that can’t be avoided?</a:t>
            </a:r>
            <a:r>
              <a:rPr lang="en" sz="400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endParaRPr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78" name="Google Shape;178;p19"/>
          <p:cNvPicPr preferRelativeResize="0"/>
          <p:nvPr/>
        </p:nvPicPr>
        <p:blipFill>
          <a:blip r:embed="rId3">
            <a:alphaModFix/>
          </a:blip>
          <a:stretch>
            <a:fillRect/>
          </a:stretch>
        </p:blipFill>
        <p:spPr>
          <a:xfrm>
            <a:off x="688100" y="207549"/>
            <a:ext cx="7995074" cy="4757000"/>
          </a:xfrm>
          <a:prstGeom prst="rect">
            <a:avLst/>
          </a:prstGeom>
          <a:noFill/>
          <a:ln>
            <a:noFill/>
          </a:ln>
        </p:spPr>
      </p:pic>
      <p:sp>
        <p:nvSpPr>
          <p:cNvPr id="179" name="Google Shape;179;p19"/>
          <p:cNvSpPr txBox="1"/>
          <p:nvPr/>
        </p:nvSpPr>
        <p:spPr>
          <a:xfrm>
            <a:off x="980525" y="2954215"/>
            <a:ext cx="1393500" cy="41746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dirty="0"/>
              <a:t>(Human-caused)</a:t>
            </a:r>
            <a:endParaRP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83"/>
        <p:cNvGrpSpPr/>
        <p:nvPr/>
      </p:nvGrpSpPr>
      <p:grpSpPr>
        <a:xfrm>
          <a:off x="0" y="0"/>
          <a:ext cx="0" cy="0"/>
          <a:chOff x="0" y="0"/>
          <a:chExt cx="0" cy="0"/>
        </a:xfrm>
      </p:grpSpPr>
      <p:sp>
        <p:nvSpPr>
          <p:cNvPr id="184" name="Google Shape;184;p20"/>
          <p:cNvSpPr txBox="1"/>
          <p:nvPr/>
        </p:nvSpPr>
        <p:spPr>
          <a:xfrm>
            <a:off x="6067800" y="2599850"/>
            <a:ext cx="3000000" cy="2171400"/>
          </a:xfrm>
          <a:prstGeom prst="rect">
            <a:avLst/>
          </a:prstGeom>
          <a:noFill/>
          <a:ln>
            <a:noFill/>
          </a:ln>
        </p:spPr>
        <p:txBody>
          <a:bodyPr spcFirstLastPara="1" wrap="square" lIns="91425" tIns="91425" rIns="91425" bIns="91425" anchor="ctr" anchorCtr="0">
            <a:noAutofit/>
          </a:bodyPr>
          <a:lstStyle/>
          <a:p>
            <a:pPr marL="457200" lvl="0" indent="-342900" rtl="0">
              <a:lnSpc>
                <a:spcPct val="115000"/>
              </a:lnSpc>
              <a:spcBef>
                <a:spcPts val="0"/>
              </a:spcBef>
              <a:spcAft>
                <a:spcPts val="0"/>
              </a:spcAft>
              <a:buSzPts val="1800"/>
              <a:buChar char="●"/>
            </a:pPr>
            <a:r>
              <a:rPr lang="en" sz="1800" dirty="0">
                <a:latin typeface="Calibri"/>
                <a:ea typeface="Calibri"/>
                <a:cs typeface="Calibri"/>
                <a:sym typeface="Calibri"/>
              </a:rPr>
              <a:t>Poor air quality</a:t>
            </a:r>
            <a:endParaRPr sz="1800" dirty="0">
              <a:latin typeface="Calibri"/>
              <a:ea typeface="Calibri"/>
              <a:cs typeface="Calibri"/>
              <a:sym typeface="Calibri"/>
            </a:endParaRPr>
          </a:p>
          <a:p>
            <a:pPr marL="457200" lvl="0" indent="-342900" rtl="0">
              <a:lnSpc>
                <a:spcPct val="115000"/>
              </a:lnSpc>
              <a:spcBef>
                <a:spcPts val="0"/>
              </a:spcBef>
              <a:spcAft>
                <a:spcPts val="0"/>
              </a:spcAft>
              <a:buSzPts val="1800"/>
              <a:buChar char="●"/>
            </a:pPr>
            <a:r>
              <a:rPr lang="en" sz="1800" dirty="0">
                <a:latin typeface="Calibri"/>
                <a:ea typeface="Calibri"/>
                <a:cs typeface="Calibri"/>
                <a:sym typeface="Calibri"/>
              </a:rPr>
              <a:t>Contaminated water</a:t>
            </a:r>
            <a:endParaRPr sz="1800" dirty="0">
              <a:latin typeface="Calibri"/>
              <a:ea typeface="Calibri"/>
              <a:cs typeface="Calibri"/>
              <a:sym typeface="Calibri"/>
            </a:endParaRPr>
          </a:p>
          <a:p>
            <a:pPr marL="457200" lvl="0" indent="-342900" rtl="0">
              <a:lnSpc>
                <a:spcPct val="115000"/>
              </a:lnSpc>
              <a:spcBef>
                <a:spcPts val="0"/>
              </a:spcBef>
              <a:spcAft>
                <a:spcPts val="0"/>
              </a:spcAft>
              <a:buSzPts val="1800"/>
              <a:buChar char="●"/>
            </a:pPr>
            <a:r>
              <a:rPr lang="en" sz="1800" dirty="0">
                <a:latin typeface="Calibri"/>
                <a:ea typeface="Calibri"/>
                <a:cs typeface="Calibri"/>
                <a:sym typeface="Calibri"/>
              </a:rPr>
              <a:t>Injuries from flooding</a:t>
            </a:r>
            <a:endParaRPr sz="1800" dirty="0">
              <a:latin typeface="Calibri"/>
              <a:ea typeface="Calibri"/>
              <a:cs typeface="Calibri"/>
              <a:sym typeface="Calibri"/>
            </a:endParaRPr>
          </a:p>
          <a:p>
            <a:pPr marL="457200" lvl="0" indent="-342900" rtl="0">
              <a:lnSpc>
                <a:spcPct val="115000"/>
              </a:lnSpc>
              <a:spcBef>
                <a:spcPts val="0"/>
              </a:spcBef>
              <a:spcAft>
                <a:spcPts val="0"/>
              </a:spcAft>
              <a:buSzPts val="1800"/>
              <a:buChar char="●"/>
            </a:pPr>
            <a:r>
              <a:rPr lang="en" sz="1800" dirty="0">
                <a:latin typeface="Calibri"/>
                <a:ea typeface="Calibri"/>
                <a:cs typeface="Calibri"/>
                <a:sym typeface="Calibri"/>
              </a:rPr>
              <a:t>Traumatic events </a:t>
            </a:r>
            <a:endParaRPr sz="1800" dirty="0">
              <a:latin typeface="Calibri"/>
              <a:ea typeface="Calibri"/>
              <a:cs typeface="Calibri"/>
              <a:sym typeface="Calibri"/>
            </a:endParaRPr>
          </a:p>
        </p:txBody>
      </p:sp>
      <p:pic>
        <p:nvPicPr>
          <p:cNvPr id="185" name="Google Shape;185;p20"/>
          <p:cNvPicPr preferRelativeResize="0"/>
          <p:nvPr/>
        </p:nvPicPr>
        <p:blipFill rotWithShape="1">
          <a:blip r:embed="rId3">
            <a:alphaModFix/>
          </a:blip>
          <a:srcRect t="12935" b="8902"/>
          <a:stretch/>
        </p:blipFill>
        <p:spPr>
          <a:xfrm>
            <a:off x="2601175" y="1025900"/>
            <a:ext cx="3462425" cy="3260350"/>
          </a:xfrm>
          <a:prstGeom prst="rect">
            <a:avLst/>
          </a:prstGeom>
          <a:noFill/>
          <a:ln>
            <a:noFill/>
          </a:ln>
        </p:spPr>
      </p:pic>
      <p:sp>
        <p:nvSpPr>
          <p:cNvPr id="186" name="Google Shape;186;p20"/>
          <p:cNvSpPr txBox="1"/>
          <p:nvPr/>
        </p:nvSpPr>
        <p:spPr>
          <a:xfrm>
            <a:off x="130675" y="212100"/>
            <a:ext cx="2470500" cy="15006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1800" dirty="0">
              <a:latin typeface="Calibri"/>
              <a:ea typeface="Calibri"/>
              <a:cs typeface="Calibri"/>
              <a:sym typeface="Calibri"/>
            </a:endParaRPr>
          </a:p>
          <a:p>
            <a:pPr marL="457200" lvl="0" indent="-342900" rtl="0">
              <a:lnSpc>
                <a:spcPct val="115000"/>
              </a:lnSpc>
              <a:spcBef>
                <a:spcPts val="0"/>
              </a:spcBef>
              <a:spcAft>
                <a:spcPts val="0"/>
              </a:spcAft>
              <a:buSzPts val="1800"/>
              <a:buChar char="●"/>
            </a:pPr>
            <a:r>
              <a:rPr lang="en" sz="1800" dirty="0">
                <a:latin typeface="Calibri"/>
                <a:ea typeface="Calibri"/>
                <a:cs typeface="Calibri"/>
                <a:sym typeface="Calibri"/>
              </a:rPr>
              <a:t>Flooding</a:t>
            </a:r>
            <a:endParaRPr sz="1800" dirty="0">
              <a:latin typeface="Calibri"/>
              <a:ea typeface="Calibri"/>
              <a:cs typeface="Calibri"/>
              <a:sym typeface="Calibri"/>
            </a:endParaRPr>
          </a:p>
          <a:p>
            <a:pPr marL="457200" lvl="0" indent="-342900" rtl="0">
              <a:lnSpc>
                <a:spcPct val="115000"/>
              </a:lnSpc>
              <a:spcBef>
                <a:spcPts val="0"/>
              </a:spcBef>
              <a:spcAft>
                <a:spcPts val="0"/>
              </a:spcAft>
              <a:buSzPts val="1800"/>
              <a:buChar char="●"/>
            </a:pPr>
            <a:r>
              <a:rPr lang="en" sz="1800" dirty="0">
                <a:latin typeface="Calibri"/>
                <a:ea typeface="Calibri"/>
                <a:cs typeface="Calibri"/>
                <a:sym typeface="Calibri"/>
              </a:rPr>
              <a:t>Drought</a:t>
            </a:r>
            <a:endParaRPr sz="1800" dirty="0">
              <a:latin typeface="Calibri"/>
              <a:ea typeface="Calibri"/>
              <a:cs typeface="Calibri"/>
              <a:sym typeface="Calibri"/>
            </a:endParaRPr>
          </a:p>
          <a:p>
            <a:pPr marL="457200" lvl="0" indent="-342900" rtl="0">
              <a:lnSpc>
                <a:spcPct val="115000"/>
              </a:lnSpc>
              <a:spcBef>
                <a:spcPts val="0"/>
              </a:spcBef>
              <a:spcAft>
                <a:spcPts val="0"/>
              </a:spcAft>
              <a:buSzPts val="1800"/>
              <a:buChar char="●"/>
            </a:pPr>
            <a:r>
              <a:rPr lang="en" sz="1800" dirty="0">
                <a:latin typeface="Calibri"/>
                <a:ea typeface="Calibri"/>
                <a:cs typeface="Calibri"/>
                <a:sym typeface="Calibri"/>
              </a:rPr>
              <a:t>Ocean acidification</a:t>
            </a:r>
            <a:endParaRPr sz="1800" dirty="0">
              <a:latin typeface="Calibri"/>
              <a:ea typeface="Calibri"/>
              <a:cs typeface="Calibri"/>
              <a:sym typeface="Calibri"/>
            </a:endParaRPr>
          </a:p>
          <a:p>
            <a:pPr marL="457200" lvl="0" indent="-342900" rtl="0">
              <a:lnSpc>
                <a:spcPct val="115000"/>
              </a:lnSpc>
              <a:spcBef>
                <a:spcPts val="0"/>
              </a:spcBef>
              <a:spcAft>
                <a:spcPts val="0"/>
              </a:spcAft>
              <a:buSzPts val="1800"/>
              <a:buFont typeface="Calibri"/>
              <a:buChar char="●"/>
            </a:pPr>
            <a:r>
              <a:rPr lang="en" sz="1800" dirty="0">
                <a:latin typeface="Calibri"/>
                <a:ea typeface="Calibri"/>
                <a:cs typeface="Calibri"/>
                <a:sym typeface="Calibri"/>
              </a:rPr>
              <a:t>High temperatures</a:t>
            </a:r>
            <a:endParaRPr sz="1800" dirty="0">
              <a:latin typeface="Calibri"/>
              <a:ea typeface="Calibri"/>
              <a:cs typeface="Calibri"/>
              <a:sym typeface="Calibri"/>
            </a:endParaRPr>
          </a:p>
        </p:txBody>
      </p:sp>
      <p:sp>
        <p:nvSpPr>
          <p:cNvPr id="187" name="Google Shape;187;p20"/>
          <p:cNvSpPr txBox="1"/>
          <p:nvPr/>
        </p:nvSpPr>
        <p:spPr>
          <a:xfrm>
            <a:off x="5954025" y="540899"/>
            <a:ext cx="3000000" cy="1981584"/>
          </a:xfrm>
          <a:prstGeom prst="rect">
            <a:avLst/>
          </a:prstGeom>
          <a:noFill/>
          <a:ln>
            <a:noFill/>
          </a:ln>
        </p:spPr>
        <p:txBody>
          <a:bodyPr spcFirstLastPara="1" wrap="square" lIns="91425" tIns="91425" rIns="91425" bIns="91425" anchor="ctr" anchorCtr="0">
            <a:noAutofit/>
          </a:bodyPr>
          <a:lstStyle/>
          <a:p>
            <a:pPr marL="457200" lvl="0" indent="-342900" rtl="0">
              <a:lnSpc>
                <a:spcPct val="115000"/>
              </a:lnSpc>
              <a:spcBef>
                <a:spcPts val="0"/>
              </a:spcBef>
              <a:spcAft>
                <a:spcPts val="0"/>
              </a:spcAft>
              <a:buSzPts val="1800"/>
              <a:buChar char="●"/>
            </a:pPr>
            <a:r>
              <a:rPr lang="en-US" sz="1800" dirty="0">
                <a:latin typeface="Calibri"/>
                <a:ea typeface="Calibri"/>
                <a:cs typeface="Calibri"/>
                <a:sym typeface="Calibri"/>
              </a:rPr>
              <a:t>Living in a subsistence community</a:t>
            </a:r>
            <a:endParaRPr sz="1800" dirty="0">
              <a:latin typeface="Calibri"/>
              <a:ea typeface="Calibri"/>
              <a:cs typeface="Calibri"/>
              <a:sym typeface="Calibri"/>
            </a:endParaRPr>
          </a:p>
          <a:p>
            <a:pPr marL="457200" lvl="0" indent="-342900" rtl="0">
              <a:lnSpc>
                <a:spcPct val="115000"/>
              </a:lnSpc>
              <a:spcBef>
                <a:spcPts val="0"/>
              </a:spcBef>
              <a:spcAft>
                <a:spcPts val="0"/>
              </a:spcAft>
              <a:buSzPts val="1800"/>
              <a:buChar char="●"/>
            </a:pPr>
            <a:r>
              <a:rPr lang="en" sz="1800" dirty="0">
                <a:latin typeface="Calibri"/>
                <a:ea typeface="Calibri"/>
                <a:cs typeface="Calibri"/>
                <a:sym typeface="Calibri"/>
              </a:rPr>
              <a:t>Legacy of environmental challenges</a:t>
            </a:r>
            <a:endParaRPr sz="1800" dirty="0">
              <a:latin typeface="Calibri"/>
              <a:ea typeface="Calibri"/>
              <a:cs typeface="Calibri"/>
              <a:sym typeface="Calibri"/>
            </a:endParaRPr>
          </a:p>
          <a:p>
            <a:pPr marL="457200" lvl="0" indent="-342900" rtl="0">
              <a:lnSpc>
                <a:spcPct val="115000"/>
              </a:lnSpc>
              <a:spcBef>
                <a:spcPts val="0"/>
              </a:spcBef>
              <a:spcAft>
                <a:spcPts val="0"/>
              </a:spcAft>
              <a:buSzPts val="1800"/>
              <a:buChar char="●"/>
            </a:pPr>
            <a:r>
              <a:rPr lang="en" sz="1800" dirty="0">
                <a:latin typeface="Calibri"/>
                <a:ea typeface="Calibri"/>
                <a:cs typeface="Calibri"/>
                <a:sym typeface="Calibri"/>
              </a:rPr>
              <a:t>Living in a floodplain</a:t>
            </a:r>
            <a:endParaRPr sz="1800" dirty="0">
              <a:latin typeface="Calibri"/>
              <a:ea typeface="Calibri"/>
              <a:cs typeface="Calibri"/>
              <a:sym typeface="Calibri"/>
            </a:endParaRPr>
          </a:p>
          <a:p>
            <a:pPr marL="457200" lvl="0" indent="-342900" rtl="0">
              <a:lnSpc>
                <a:spcPct val="115000"/>
              </a:lnSpc>
              <a:spcBef>
                <a:spcPts val="0"/>
              </a:spcBef>
              <a:spcAft>
                <a:spcPts val="0"/>
              </a:spcAft>
              <a:buSzPts val="1800"/>
              <a:buFont typeface="Calibri"/>
              <a:buChar char="●"/>
            </a:pPr>
            <a:r>
              <a:rPr lang="en" sz="1800" dirty="0">
                <a:latin typeface="Calibri"/>
                <a:ea typeface="Calibri"/>
                <a:cs typeface="Calibri"/>
                <a:sym typeface="Calibri"/>
              </a:rPr>
              <a:t>Living in poverty</a:t>
            </a:r>
            <a:endParaRPr sz="1800" dirty="0">
              <a:latin typeface="Calibri"/>
              <a:ea typeface="Calibri"/>
              <a:cs typeface="Calibri"/>
              <a:sym typeface="Calibri"/>
            </a:endParaRPr>
          </a:p>
        </p:txBody>
      </p:sp>
      <p:cxnSp>
        <p:nvCxnSpPr>
          <p:cNvPr id="188" name="Google Shape;188;p20"/>
          <p:cNvCxnSpPr/>
          <p:nvPr/>
        </p:nvCxnSpPr>
        <p:spPr>
          <a:xfrm rot="10800000">
            <a:off x="2403950" y="1785050"/>
            <a:ext cx="828300" cy="814800"/>
          </a:xfrm>
          <a:prstGeom prst="straightConnector1">
            <a:avLst/>
          </a:prstGeom>
          <a:noFill/>
          <a:ln w="38100" cap="flat" cmpd="sng">
            <a:solidFill>
              <a:srgbClr val="000000"/>
            </a:solidFill>
            <a:prstDash val="solid"/>
            <a:round/>
            <a:headEnd type="none" w="med" len="med"/>
            <a:tailEnd type="triangle" w="med" len="med"/>
          </a:ln>
        </p:spPr>
      </p:cxnSp>
      <p:cxnSp>
        <p:nvCxnSpPr>
          <p:cNvPr id="189" name="Google Shape;189;p20"/>
          <p:cNvCxnSpPr/>
          <p:nvPr/>
        </p:nvCxnSpPr>
        <p:spPr>
          <a:xfrm rot="10800000" flipH="1">
            <a:off x="5537000" y="1025850"/>
            <a:ext cx="759000" cy="463800"/>
          </a:xfrm>
          <a:prstGeom prst="straightConnector1">
            <a:avLst/>
          </a:prstGeom>
          <a:noFill/>
          <a:ln w="38100" cap="flat" cmpd="sng">
            <a:solidFill>
              <a:srgbClr val="000000"/>
            </a:solidFill>
            <a:prstDash val="solid"/>
            <a:round/>
            <a:headEnd type="none" w="med" len="med"/>
            <a:tailEnd type="triangle" w="med" len="med"/>
          </a:ln>
        </p:spPr>
      </p:cxnSp>
      <p:cxnSp>
        <p:nvCxnSpPr>
          <p:cNvPr id="190" name="Google Shape;190;p20"/>
          <p:cNvCxnSpPr/>
          <p:nvPr/>
        </p:nvCxnSpPr>
        <p:spPr>
          <a:xfrm rot="10800000" flipH="1">
            <a:off x="5593200" y="3667950"/>
            <a:ext cx="660600" cy="168600"/>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4020207" y="3105806"/>
            <a:ext cx="4658710" cy="1631731"/>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dirty="0">
                <a:solidFill>
                  <a:srgbClr val="000000"/>
                </a:solidFill>
                <a:latin typeface="Calibri"/>
                <a:ea typeface="Calibri"/>
                <a:cs typeface="Calibri"/>
                <a:sym typeface="Calibri"/>
              </a:rPr>
              <a:t>Health effects = impacts</a:t>
            </a:r>
            <a:endParaRPr sz="1800" b="1" dirty="0">
              <a:solidFill>
                <a:srgbClr val="000000"/>
              </a:solidFill>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Char char="●"/>
            </a:pPr>
            <a:r>
              <a:rPr lang="en" sz="1800" dirty="0">
                <a:solidFill>
                  <a:srgbClr val="000000"/>
                </a:solidFill>
                <a:latin typeface="Calibri"/>
                <a:ea typeface="Calibri"/>
                <a:cs typeface="Calibri"/>
                <a:sym typeface="Calibri"/>
              </a:rPr>
              <a:t>Temperature-related illnesses and deaths</a:t>
            </a:r>
            <a:endParaRPr sz="1800" dirty="0">
              <a:solidFill>
                <a:srgbClr val="000000"/>
              </a:solidFill>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Char char="●"/>
            </a:pPr>
            <a:r>
              <a:rPr lang="en" sz="1800" dirty="0">
                <a:solidFill>
                  <a:srgbClr val="000000"/>
                </a:solidFill>
                <a:latin typeface="Calibri"/>
                <a:ea typeface="Calibri"/>
                <a:cs typeface="Calibri"/>
                <a:sym typeface="Calibri"/>
              </a:rPr>
              <a:t>Health effects related to extreme weather events</a:t>
            </a:r>
            <a:endParaRPr sz="1800" dirty="0">
              <a:solidFill>
                <a:srgbClr val="000000"/>
              </a:solidFill>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Char char="●"/>
            </a:pPr>
            <a:r>
              <a:rPr lang="en" sz="1800" dirty="0">
                <a:solidFill>
                  <a:srgbClr val="000000"/>
                </a:solidFill>
                <a:latin typeface="Calibri"/>
                <a:ea typeface="Calibri"/>
                <a:cs typeface="Calibri"/>
                <a:sym typeface="Calibri"/>
              </a:rPr>
              <a:t>Air pollution-related health effects</a:t>
            </a:r>
            <a:endParaRPr sz="1800" dirty="0">
              <a:solidFill>
                <a:srgbClr val="000000"/>
              </a:solidFill>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Char char="●"/>
            </a:pPr>
            <a:r>
              <a:rPr lang="en" sz="1800" dirty="0">
                <a:solidFill>
                  <a:srgbClr val="000000"/>
                </a:solidFill>
                <a:latin typeface="Calibri"/>
                <a:ea typeface="Calibri"/>
                <a:cs typeface="Calibri"/>
                <a:sym typeface="Calibri"/>
              </a:rPr>
              <a:t>Water- and food-borne illnesses</a:t>
            </a:r>
            <a:endParaRPr sz="1800" dirty="0">
              <a:solidFill>
                <a:srgbClr val="000000"/>
              </a:solidFill>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Char char="●"/>
            </a:pPr>
            <a:r>
              <a:rPr lang="en" sz="1800" dirty="0">
                <a:solidFill>
                  <a:srgbClr val="000000"/>
                </a:solidFill>
                <a:latin typeface="Calibri"/>
                <a:ea typeface="Calibri"/>
                <a:cs typeface="Calibri"/>
                <a:sym typeface="Calibri"/>
              </a:rPr>
              <a:t>Vector- and rodent-borne diseases</a:t>
            </a:r>
            <a:endParaRPr sz="1800" dirty="0">
              <a:solidFill>
                <a:srgbClr val="000000"/>
              </a:solidFill>
              <a:latin typeface="Calibri"/>
              <a:ea typeface="Calibri"/>
              <a:cs typeface="Calibri"/>
              <a:sym typeface="Calibri"/>
            </a:endParaRPr>
          </a:p>
          <a:p>
            <a:pPr marL="0" lvl="0" indent="0">
              <a:spcBef>
                <a:spcPts val="0"/>
              </a:spcBef>
              <a:spcAft>
                <a:spcPts val="0"/>
              </a:spcAft>
              <a:buNone/>
            </a:pPr>
            <a:endParaRPr dirty="0"/>
          </a:p>
        </p:txBody>
      </p:sp>
      <p:pic>
        <p:nvPicPr>
          <p:cNvPr id="196" name="Google Shape;196;p21"/>
          <p:cNvPicPr preferRelativeResize="0"/>
          <p:nvPr/>
        </p:nvPicPr>
        <p:blipFill>
          <a:blip r:embed="rId3">
            <a:alphaModFix/>
          </a:blip>
          <a:stretch>
            <a:fillRect/>
          </a:stretch>
        </p:blipFill>
        <p:spPr>
          <a:xfrm>
            <a:off x="346850" y="304800"/>
            <a:ext cx="4363015" cy="205685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2781</Words>
  <Application>Microsoft Macintosh PowerPoint</Application>
  <PresentationFormat>On-screen Show (16:9)</PresentationFormat>
  <Paragraphs>267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Nunito</vt:lpstr>
      <vt:lpstr>Calibri</vt:lpstr>
      <vt:lpstr>Arial</vt:lpstr>
      <vt:lpstr>Tahoma</vt:lpstr>
      <vt:lpstr>Helvetica</vt:lpstr>
      <vt:lpstr>Roboto</vt:lpstr>
      <vt:lpstr>Times New Roman</vt:lpstr>
      <vt:lpstr>Shift</vt:lpstr>
      <vt:lpstr>Climate Adaptation </vt:lpstr>
      <vt:lpstr>Effective presentations</vt:lpstr>
      <vt:lpstr>Learning outcomes </vt:lpstr>
      <vt:lpstr>PowerPoint Presentation</vt:lpstr>
      <vt:lpstr>PowerPoint Presentation</vt:lpstr>
      <vt:lpstr>Adaptation How do we cope as effectively  as possible with the climate changes that can’t be avoided? </vt:lpstr>
      <vt:lpstr>PowerPoint Presentation</vt:lpstr>
      <vt:lpstr>PowerPoint Presentation</vt:lpstr>
      <vt:lpstr>Health effects = impacts Temperature-related illnesses and deaths Health effects related to extreme weather events Air pollution-related health effects Water- and food-borne illnesses Vector- and rodent-borne diseases </vt:lpstr>
      <vt:lpstr>PowerPoint Presentation</vt:lpstr>
      <vt:lpstr>What makes the community you represent most vulnerable to the impacts of climate change?</vt:lpstr>
      <vt:lpstr>Floodplains </vt:lpstr>
      <vt:lpstr>What makes the [tribal name here] community most RESILIENT to the impacts of climate change?</vt:lpstr>
      <vt:lpstr>What makes the [tribal name here] community most RESILIENT to the impacts of climate change?</vt:lpstr>
      <vt:lpstr>What makes the [tribal name here] community most RESILIENT to the impacts of climate change?</vt:lpstr>
      <vt:lpstr>Peru </vt:lpstr>
      <vt:lpstr>Insert a local or regional example of resiliency here. </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Adaptation </dc:title>
  <cp:lastModifiedBy>Clarita Lefthand-Begay</cp:lastModifiedBy>
  <cp:revision>50</cp:revision>
  <dcterms:modified xsi:type="dcterms:W3CDTF">2018-10-08T23:44:47Z</dcterms:modified>
</cp:coreProperties>
</file>